
<file path=[Content_Types].xml><?xml version="1.0" encoding="utf-8"?>
<Types xmlns="http://schemas.openxmlformats.org/package/2006/content-types">
  <Default Extension="mp3" ContentType="audio/mpeg"/>
  <Default Extension="png" ContentType="image/png"/>
  <Default Extension="web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6"/>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p:normalViewPr>
  <p:slideViewPr>
    <p:cSldViewPr snapToGrid="0">
      <p:cViewPr varScale="1">
        <p:scale>
          <a:sx n="85" d="100"/>
          <a:sy n="85" d="100"/>
        </p:scale>
        <p:origin x="156"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329263-6E33-42A9-9210-CC7E3F16A6B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34798-70DA-4B31-A207-86ABE7B37EE6}" type="slidenum">
              <a:rPr lang="en-US" smtClean="0"/>
              <a:t>‹#›</a:t>
            </a:fld>
            <a:endParaRPr lang="en-US"/>
          </a:p>
        </p:txBody>
      </p:sp>
    </p:spTree>
    <p:extLst>
      <p:ext uri="{BB962C8B-B14F-4D97-AF65-F5344CB8AC3E}">
        <p14:creationId xmlns:p14="http://schemas.microsoft.com/office/powerpoint/2010/main" val="2903417059"/>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329263-6E33-42A9-9210-CC7E3F16A6B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34798-70DA-4B31-A207-86ABE7B37EE6}" type="slidenum">
              <a:rPr lang="en-US" smtClean="0"/>
              <a:t>‹#›</a:t>
            </a:fld>
            <a:endParaRPr lang="en-US"/>
          </a:p>
        </p:txBody>
      </p:sp>
    </p:spTree>
    <p:extLst>
      <p:ext uri="{BB962C8B-B14F-4D97-AF65-F5344CB8AC3E}">
        <p14:creationId xmlns:p14="http://schemas.microsoft.com/office/powerpoint/2010/main" val="914514844"/>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329263-6E33-42A9-9210-CC7E3F16A6B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34798-70DA-4B31-A207-86ABE7B37EE6}" type="slidenum">
              <a:rPr lang="en-US" smtClean="0"/>
              <a:t>‹#›</a:t>
            </a:fld>
            <a:endParaRPr lang="en-US"/>
          </a:p>
        </p:txBody>
      </p:sp>
    </p:spTree>
    <p:extLst>
      <p:ext uri="{BB962C8B-B14F-4D97-AF65-F5344CB8AC3E}">
        <p14:creationId xmlns:p14="http://schemas.microsoft.com/office/powerpoint/2010/main" val="2070258571"/>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329263-6E33-42A9-9210-CC7E3F16A6B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34798-70DA-4B31-A207-86ABE7B37EE6}" type="slidenum">
              <a:rPr lang="en-US" smtClean="0"/>
              <a:t>‹#›</a:t>
            </a:fld>
            <a:endParaRPr lang="en-US"/>
          </a:p>
        </p:txBody>
      </p:sp>
    </p:spTree>
    <p:extLst>
      <p:ext uri="{BB962C8B-B14F-4D97-AF65-F5344CB8AC3E}">
        <p14:creationId xmlns:p14="http://schemas.microsoft.com/office/powerpoint/2010/main" val="1581691858"/>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0329263-6E33-42A9-9210-CC7E3F16A6B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334798-70DA-4B31-A207-86ABE7B37EE6}" type="slidenum">
              <a:rPr lang="en-US" smtClean="0"/>
              <a:t>‹#›</a:t>
            </a:fld>
            <a:endParaRPr lang="en-US"/>
          </a:p>
        </p:txBody>
      </p:sp>
    </p:spTree>
    <p:extLst>
      <p:ext uri="{BB962C8B-B14F-4D97-AF65-F5344CB8AC3E}">
        <p14:creationId xmlns:p14="http://schemas.microsoft.com/office/powerpoint/2010/main" val="986821491"/>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329263-6E33-42A9-9210-CC7E3F16A6B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334798-70DA-4B31-A207-86ABE7B37EE6}" type="slidenum">
              <a:rPr lang="en-US" smtClean="0"/>
              <a:t>‹#›</a:t>
            </a:fld>
            <a:endParaRPr lang="en-US"/>
          </a:p>
        </p:txBody>
      </p:sp>
    </p:spTree>
    <p:extLst>
      <p:ext uri="{BB962C8B-B14F-4D97-AF65-F5344CB8AC3E}">
        <p14:creationId xmlns:p14="http://schemas.microsoft.com/office/powerpoint/2010/main" val="1062350797"/>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329263-6E33-42A9-9210-CC7E3F16A6BD}"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334798-70DA-4B31-A207-86ABE7B37EE6}" type="slidenum">
              <a:rPr lang="en-US" smtClean="0"/>
              <a:t>‹#›</a:t>
            </a:fld>
            <a:endParaRPr lang="en-US"/>
          </a:p>
        </p:txBody>
      </p:sp>
    </p:spTree>
    <p:extLst>
      <p:ext uri="{BB962C8B-B14F-4D97-AF65-F5344CB8AC3E}">
        <p14:creationId xmlns:p14="http://schemas.microsoft.com/office/powerpoint/2010/main" val="192660486"/>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329263-6E33-42A9-9210-CC7E3F16A6BD}"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334798-70DA-4B31-A207-86ABE7B37EE6}" type="slidenum">
              <a:rPr lang="en-US" smtClean="0"/>
              <a:t>‹#›</a:t>
            </a:fld>
            <a:endParaRPr lang="en-US"/>
          </a:p>
        </p:txBody>
      </p:sp>
    </p:spTree>
    <p:extLst>
      <p:ext uri="{BB962C8B-B14F-4D97-AF65-F5344CB8AC3E}">
        <p14:creationId xmlns:p14="http://schemas.microsoft.com/office/powerpoint/2010/main" val="1181760637"/>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329263-6E33-42A9-9210-CC7E3F16A6BD}"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334798-70DA-4B31-A207-86ABE7B37EE6}" type="slidenum">
              <a:rPr lang="en-US" smtClean="0"/>
              <a:t>‹#›</a:t>
            </a:fld>
            <a:endParaRPr lang="en-US"/>
          </a:p>
        </p:txBody>
      </p:sp>
    </p:spTree>
    <p:extLst>
      <p:ext uri="{BB962C8B-B14F-4D97-AF65-F5344CB8AC3E}">
        <p14:creationId xmlns:p14="http://schemas.microsoft.com/office/powerpoint/2010/main" val="2255272499"/>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0329263-6E33-42A9-9210-CC7E3F16A6B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334798-70DA-4B31-A207-86ABE7B37EE6}" type="slidenum">
              <a:rPr lang="en-US" smtClean="0"/>
              <a:t>‹#›</a:t>
            </a:fld>
            <a:endParaRPr lang="en-US"/>
          </a:p>
        </p:txBody>
      </p:sp>
    </p:spTree>
    <p:extLst>
      <p:ext uri="{BB962C8B-B14F-4D97-AF65-F5344CB8AC3E}">
        <p14:creationId xmlns:p14="http://schemas.microsoft.com/office/powerpoint/2010/main" val="1712568217"/>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0329263-6E33-42A9-9210-CC7E3F16A6B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334798-70DA-4B31-A207-86ABE7B37EE6}" type="slidenum">
              <a:rPr lang="en-US" smtClean="0"/>
              <a:t>‹#›</a:t>
            </a:fld>
            <a:endParaRPr lang="en-US"/>
          </a:p>
        </p:txBody>
      </p:sp>
    </p:spTree>
    <p:extLst>
      <p:ext uri="{BB962C8B-B14F-4D97-AF65-F5344CB8AC3E}">
        <p14:creationId xmlns:p14="http://schemas.microsoft.com/office/powerpoint/2010/main" val="3772275194"/>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9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329263-6E33-42A9-9210-CC7E3F16A6BD}" type="datetimeFigureOut">
              <a:rPr lang="en-US" smtClean="0"/>
              <a:t>1/16/2024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334798-70DA-4B31-A207-86ABE7B37EE6}" type="slidenum">
              <a:rPr lang="en-US" smtClean="0"/>
              <a:t>‹#›</a:t>
            </a:fld>
            <a:endParaRPr lang="en-US"/>
          </a:p>
        </p:txBody>
      </p:sp>
    </p:spTree>
    <p:extLst>
      <p:ext uri="{BB962C8B-B14F-4D97-AF65-F5344CB8AC3E}">
        <p14:creationId xmlns:p14="http://schemas.microsoft.com/office/powerpoint/2010/main" val="3685875319"/>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webp"/><Relationship Id="rId4" Type="http://schemas.openxmlformats.org/officeDocument/2006/relationships/image" Target="../media/image12.webp"/></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smtClean="0">
                <a:latin typeface="Arial Black" panose="020B0A04020102020204" pitchFamily="34" charset="0"/>
              </a:rPr>
              <a:t>BlueApron</a:t>
            </a:r>
            <a:endParaRPr lang="en-US" b="1" dirty="0">
              <a:latin typeface="Arial Black" panose="020B0A04020102020204" pitchFamily="34" charset="0"/>
            </a:endParaRPr>
          </a:p>
        </p:txBody>
      </p:sp>
      <p:sp>
        <p:nvSpPr>
          <p:cNvPr id="3" name="Subtitle 2"/>
          <p:cNvSpPr>
            <a:spLocks noGrp="1"/>
          </p:cNvSpPr>
          <p:nvPr>
            <p:ph type="subTitle" idx="1"/>
          </p:nvPr>
        </p:nvSpPr>
        <p:spPr>
          <a:xfrm>
            <a:off x="1524000" y="3602038"/>
            <a:ext cx="9144000" cy="796342"/>
          </a:xfrm>
        </p:spPr>
        <p:txBody>
          <a:bodyPr/>
          <a:lstStyle/>
          <a:p>
            <a:r>
              <a:rPr lang="en-US" b="1" dirty="0" smtClean="0"/>
              <a:t>Meal Delivery Services - Fresh Meal Delivery Kits - Blue Apron</a:t>
            </a:r>
            <a:endParaRPr lang="en-US" b="1" dirty="0"/>
          </a:p>
        </p:txBody>
      </p:sp>
      <p:sp>
        <p:nvSpPr>
          <p:cNvPr id="4" name="Teardrop 3"/>
          <p:cNvSpPr/>
          <p:nvPr/>
        </p:nvSpPr>
        <p:spPr>
          <a:xfrm>
            <a:off x="8424233" y="957380"/>
            <a:ext cx="2474844" cy="2484783"/>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rot="16200000">
            <a:off x="1125134" y="988116"/>
            <a:ext cx="2487384" cy="24934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500" y="4825678"/>
            <a:ext cx="1905000" cy="1905000"/>
          </a:xfrm>
          <a:prstGeom prst="rect">
            <a:avLst/>
          </a:prstGeom>
        </p:spPr>
      </p:pic>
      <p:sp>
        <p:nvSpPr>
          <p:cNvPr id="8" name="Flowchart: Connector 7"/>
          <p:cNvSpPr/>
          <p:nvPr/>
        </p:nvSpPr>
        <p:spPr>
          <a:xfrm>
            <a:off x="601884" y="5636871"/>
            <a:ext cx="150470" cy="13889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11146420" y="5046562"/>
            <a:ext cx="636608" cy="64818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a:stretch>
            <a:fillRect/>
          </a:stretch>
        </p:blipFill>
        <p:spPr>
          <a:xfrm>
            <a:off x="4817335" y="36640"/>
            <a:ext cx="326165" cy="329213"/>
          </a:xfrm>
          <a:prstGeom prst="rect">
            <a:avLst/>
          </a:prstGeom>
        </p:spPr>
      </p:pic>
      <p:sp>
        <p:nvSpPr>
          <p:cNvPr id="11" name="Flowchart: Connector 10"/>
          <p:cNvSpPr/>
          <p:nvPr/>
        </p:nvSpPr>
        <p:spPr>
          <a:xfrm>
            <a:off x="7198971" y="2025569"/>
            <a:ext cx="880158" cy="76392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4016415" y="6551271"/>
            <a:ext cx="219919" cy="17940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587367" y="4127772"/>
            <a:ext cx="304148" cy="2774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background_music_for_presentations_speeches_lectures_and_videos_12_min_mp3_7759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2754" y="101551"/>
            <a:ext cx="609600" cy="609600"/>
          </a:xfrm>
          <a:prstGeom prst="rect">
            <a:avLst/>
          </a:prstGeom>
        </p:spPr>
      </p:pic>
    </p:spTree>
    <p:extLst>
      <p:ext uri="{BB962C8B-B14F-4D97-AF65-F5344CB8AC3E}">
        <p14:creationId xmlns:p14="http://schemas.microsoft.com/office/powerpoint/2010/main" val="2597713493"/>
      </p:ext>
    </p:extLst>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26" presetClass="path" presetSubtype="0" accel="50000" decel="50000" fill="hold"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8" dur="2000" fill="hold"/>
                                        <p:tgtEl>
                                          <p:spTgt spid="5"/>
                                        </p:tgtEl>
                                        <p:attrNameLst>
                                          <p:attrName>ppt_x</p:attrName>
                                          <p:attrName>ppt_y</p:attrName>
                                        </p:attrNameLst>
                                      </p:cBhvr>
                                    </p:animMotion>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ppt_x</p:attrName>
                                        </p:attrNameLst>
                                      </p:cBhvr>
                                      <p:tavLst>
                                        <p:tav tm="0">
                                          <p:val>
                                            <p:strVal val="#ppt_x"/>
                                          </p:val>
                                        </p:tav>
                                        <p:tav tm="100000">
                                          <p:val>
                                            <p:strVal val="#ppt_x"/>
                                          </p:val>
                                        </p:tav>
                                      </p:tavLst>
                                    </p:anim>
                                    <p:anim calcmode="lin" valueType="num">
                                      <p:cBhvr>
                                        <p:cTn id="13" dur="2000" fill="hold"/>
                                        <p:tgtEl>
                                          <p:spTgt spid="2"/>
                                        </p:tgtEl>
                                        <p:attrNameLst>
                                          <p:attrName>ppt_y</p:attrName>
                                        </p:attrNameLst>
                                      </p:cBhvr>
                                      <p:tavLst>
                                        <p:tav tm="0">
                                          <p:val>
                                            <p:strVal val="#ppt_y+.1"/>
                                          </p:val>
                                        </p:tav>
                                        <p:tav tm="100000">
                                          <p:val>
                                            <p:strVal val="#ppt_y"/>
                                          </p:val>
                                        </p:tav>
                                      </p:tavLst>
                                    </p:anim>
                                  </p:childTnLst>
                                </p:cTn>
                              </p:par>
                              <p:par>
                                <p:cTn id="14" presetID="26" presetClass="path" presetSubtype="0" accel="50000" decel="50000" fill="hold" grpId="0"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15" dur="2000" fill="hold"/>
                                        <p:tgtEl>
                                          <p:spTgt spid="4"/>
                                        </p:tgtEl>
                                        <p:attrNameLst>
                                          <p:attrName>ppt_x</p:attrName>
                                          <p:attrName>ppt_y</p:attrName>
                                        </p:attrNameLst>
                                      </p:cBhvr>
                                    </p:animMotion>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2" presetID="26" presetClass="path" presetSubtype="0" accel="50000" decel="50000" fill="hold"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23" dur="2000" fill="hold"/>
                                        <p:tgtEl>
                                          <p:spTgt spid="7"/>
                                        </p:tgtEl>
                                        <p:attrNameLst>
                                          <p:attrName>ppt_x</p:attrName>
                                          <p:attrName>ppt_y</p:attrName>
                                        </p:attrNameLst>
                                      </p:cBhvr>
                                    </p:animMotion>
                                  </p:childTnLst>
                                </p:cTn>
                              </p:par>
                            </p:childTnLst>
                          </p:cTn>
                        </p:par>
                        <p:par>
                          <p:cTn id="24" fill="hold">
                            <p:stCondLst>
                              <p:cond delay="4000"/>
                            </p:stCondLst>
                            <p:childTnLst>
                              <p:par>
                                <p:cTn id="25" presetID="45"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0"/>
                                        <p:tgtEl>
                                          <p:spTgt spid="10"/>
                                        </p:tgtEl>
                                      </p:cBhvr>
                                    </p:animEffect>
                                    <p:anim calcmode="lin" valueType="num">
                                      <p:cBhvr>
                                        <p:cTn id="28" dur="5000" fill="hold"/>
                                        <p:tgtEl>
                                          <p:spTgt spid="10"/>
                                        </p:tgtEl>
                                        <p:attrNameLst>
                                          <p:attrName>ppt_w</p:attrName>
                                        </p:attrNameLst>
                                      </p:cBhvr>
                                      <p:tavLst>
                                        <p:tav tm="0" fmla="#ppt_w*sin(2.5*pi*$)">
                                          <p:val>
                                            <p:fltVal val="0"/>
                                          </p:val>
                                        </p:tav>
                                        <p:tav tm="100000">
                                          <p:val>
                                            <p:fltVal val="1"/>
                                          </p:val>
                                        </p:tav>
                                      </p:tavLst>
                                    </p:anim>
                                    <p:anim calcmode="lin" valueType="num">
                                      <p:cBhvr>
                                        <p:cTn id="29" dur="5000" fill="hold"/>
                                        <p:tgtEl>
                                          <p:spTgt spid="10"/>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0"/>
                                        <p:tgtEl>
                                          <p:spTgt spid="11"/>
                                        </p:tgtEl>
                                      </p:cBhvr>
                                    </p:animEffect>
                                    <p:anim calcmode="lin" valueType="num">
                                      <p:cBhvr>
                                        <p:cTn id="33" dur="5000" fill="hold"/>
                                        <p:tgtEl>
                                          <p:spTgt spid="11"/>
                                        </p:tgtEl>
                                        <p:attrNameLst>
                                          <p:attrName>ppt_w</p:attrName>
                                        </p:attrNameLst>
                                      </p:cBhvr>
                                      <p:tavLst>
                                        <p:tav tm="0" fmla="#ppt_w*sin(2.5*pi*$)">
                                          <p:val>
                                            <p:fltVal val="0"/>
                                          </p:val>
                                        </p:tav>
                                        <p:tav tm="100000">
                                          <p:val>
                                            <p:fltVal val="1"/>
                                          </p:val>
                                        </p:tav>
                                      </p:tavLst>
                                    </p:anim>
                                    <p:anim calcmode="lin" valueType="num">
                                      <p:cBhvr>
                                        <p:cTn id="34" dur="5000" fill="hold"/>
                                        <p:tgtEl>
                                          <p:spTgt spid="11"/>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0"/>
                                        <p:tgtEl>
                                          <p:spTgt spid="13"/>
                                        </p:tgtEl>
                                      </p:cBhvr>
                                    </p:animEffect>
                                    <p:anim calcmode="lin" valueType="num">
                                      <p:cBhvr>
                                        <p:cTn id="38" dur="5000" fill="hold"/>
                                        <p:tgtEl>
                                          <p:spTgt spid="13"/>
                                        </p:tgtEl>
                                        <p:attrNameLst>
                                          <p:attrName>ppt_w</p:attrName>
                                        </p:attrNameLst>
                                      </p:cBhvr>
                                      <p:tavLst>
                                        <p:tav tm="0" fmla="#ppt_w*sin(2.5*pi*$)">
                                          <p:val>
                                            <p:fltVal val="0"/>
                                          </p:val>
                                        </p:tav>
                                        <p:tav tm="100000">
                                          <p:val>
                                            <p:fltVal val="1"/>
                                          </p:val>
                                        </p:tav>
                                      </p:tavLst>
                                    </p:anim>
                                    <p:anim calcmode="lin" valueType="num">
                                      <p:cBhvr>
                                        <p:cTn id="39" dur="5000" fill="hold"/>
                                        <p:tgtEl>
                                          <p:spTgt spid="13"/>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0"/>
                                        <p:tgtEl>
                                          <p:spTgt spid="12"/>
                                        </p:tgtEl>
                                      </p:cBhvr>
                                    </p:animEffect>
                                    <p:anim calcmode="lin" valueType="num">
                                      <p:cBhvr>
                                        <p:cTn id="43" dur="5000" fill="hold"/>
                                        <p:tgtEl>
                                          <p:spTgt spid="12"/>
                                        </p:tgtEl>
                                        <p:attrNameLst>
                                          <p:attrName>ppt_w</p:attrName>
                                        </p:attrNameLst>
                                      </p:cBhvr>
                                      <p:tavLst>
                                        <p:tav tm="0" fmla="#ppt_w*sin(2.5*pi*$)">
                                          <p:val>
                                            <p:fltVal val="0"/>
                                          </p:val>
                                        </p:tav>
                                        <p:tav tm="100000">
                                          <p:val>
                                            <p:fltVal val="1"/>
                                          </p:val>
                                        </p:tav>
                                      </p:tavLst>
                                    </p:anim>
                                    <p:anim calcmode="lin" valueType="num">
                                      <p:cBhvr>
                                        <p:cTn id="44" dur="5000" fill="hold"/>
                                        <p:tgtEl>
                                          <p:spTgt spid="12"/>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0"/>
                                        <p:tgtEl>
                                          <p:spTgt spid="8"/>
                                        </p:tgtEl>
                                      </p:cBhvr>
                                    </p:animEffect>
                                    <p:anim calcmode="lin" valueType="num">
                                      <p:cBhvr>
                                        <p:cTn id="48" dur="5000" fill="hold"/>
                                        <p:tgtEl>
                                          <p:spTgt spid="8"/>
                                        </p:tgtEl>
                                        <p:attrNameLst>
                                          <p:attrName>ppt_w</p:attrName>
                                        </p:attrNameLst>
                                      </p:cBhvr>
                                      <p:tavLst>
                                        <p:tav tm="0" fmla="#ppt_w*sin(2.5*pi*$)">
                                          <p:val>
                                            <p:fltVal val="0"/>
                                          </p:val>
                                        </p:tav>
                                        <p:tav tm="100000">
                                          <p:val>
                                            <p:fltVal val="1"/>
                                          </p:val>
                                        </p:tav>
                                      </p:tavLst>
                                    </p:anim>
                                    <p:anim calcmode="lin" valueType="num">
                                      <p:cBhvr>
                                        <p:cTn id="49" dur="5000" fill="hold"/>
                                        <p:tgtEl>
                                          <p:spTgt spid="8"/>
                                        </p:tgtEl>
                                        <p:attrNameLst>
                                          <p:attrName>ppt_h</p:attrName>
                                        </p:attrNameLst>
                                      </p:cBhvr>
                                      <p:tavLst>
                                        <p:tav tm="0">
                                          <p:val>
                                            <p:strVal val="#ppt_h"/>
                                          </p:val>
                                        </p:tav>
                                        <p:tav tm="100000">
                                          <p:val>
                                            <p:strVal val="#ppt_h"/>
                                          </p:val>
                                        </p:tav>
                                      </p:tavLst>
                                    </p:anim>
                                  </p:childTnLst>
                                </p:cTn>
                              </p:par>
                              <p:par>
                                <p:cTn id="50" presetID="45"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0"/>
                                        <p:tgtEl>
                                          <p:spTgt spid="9"/>
                                        </p:tgtEl>
                                      </p:cBhvr>
                                    </p:animEffect>
                                    <p:anim calcmode="lin" valueType="num">
                                      <p:cBhvr>
                                        <p:cTn id="53" dur="5000" fill="hold"/>
                                        <p:tgtEl>
                                          <p:spTgt spid="9"/>
                                        </p:tgtEl>
                                        <p:attrNameLst>
                                          <p:attrName>ppt_w</p:attrName>
                                        </p:attrNameLst>
                                      </p:cBhvr>
                                      <p:tavLst>
                                        <p:tav tm="0" fmla="#ppt_w*sin(2.5*pi*$)">
                                          <p:val>
                                            <p:fltVal val="0"/>
                                          </p:val>
                                        </p:tav>
                                        <p:tav tm="100000">
                                          <p:val>
                                            <p:fltVal val="1"/>
                                          </p:val>
                                        </p:tav>
                                      </p:tavLst>
                                    </p:anim>
                                    <p:anim calcmode="lin" valueType="num">
                                      <p:cBhvr>
                                        <p:cTn id="54" dur="5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5" repeatCount="indefinite" fill="hold" display="0">
                  <p:stCondLst>
                    <p:cond delay="indefinite"/>
                  </p:stCondLst>
                  <p:endCondLst>
                    <p:cond evt="onStopAudio" delay="0">
                      <p:tgtEl>
                        <p:sldTgt/>
                      </p:tgtEl>
                    </p:cond>
                  </p:endCondLst>
                </p:cTn>
                <p:tgtEl>
                  <p:spTgt spid="14"/>
                </p:tgtEl>
              </p:cMediaNode>
            </p:audio>
          </p:childTnLst>
        </p:cTn>
      </p:par>
    </p:tnLst>
    <p:bldLst>
      <p:bldP spid="2" grpId="0"/>
      <p:bldP spid="4" grpId="0" animBg="1"/>
      <p:bldP spid="8" grpId="0" animBg="1"/>
      <p:bldP spid="9"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80" y="365124"/>
            <a:ext cx="10515600" cy="1325563"/>
          </a:xfrm>
        </p:spPr>
        <p:txBody>
          <a:bodyPr>
            <a:normAutofit fontScale="90000"/>
          </a:bodyPr>
          <a:lstStyle/>
          <a:p>
            <a:r>
              <a:rPr lang="en-US" b="1" dirty="0" smtClean="0">
                <a:latin typeface="Arial Black" panose="020B0A04020102020204" pitchFamily="34" charset="0"/>
              </a:rPr>
              <a:t>               Project members</a:t>
            </a:r>
            <a:r>
              <a:rPr lang="en-US" dirty="0" smtClean="0"/>
              <a:t/>
            </a:r>
            <a:br>
              <a:rPr lang="en-US" dirty="0" smtClean="0"/>
            </a:br>
            <a:r>
              <a:rPr lang="en-US" dirty="0" smtClean="0"/>
              <a:t>                                </a:t>
            </a:r>
            <a:r>
              <a:rPr lang="en-US" sz="4000" b="1" dirty="0" smtClean="0">
                <a:latin typeface="Angsana New" panose="02020603050405020304" pitchFamily="18" charset="-34"/>
                <a:cs typeface="Angsana New" panose="02020603050405020304" pitchFamily="18" charset="-34"/>
              </a:rPr>
              <a:t>ABOH WILFRIED</a:t>
            </a:r>
            <a:br>
              <a:rPr lang="en-US" sz="4000" b="1" dirty="0" smtClean="0">
                <a:latin typeface="Angsana New" panose="02020603050405020304" pitchFamily="18" charset="-34"/>
                <a:cs typeface="Angsana New" panose="02020603050405020304" pitchFamily="18" charset="-34"/>
              </a:rPr>
            </a:br>
            <a:r>
              <a:rPr lang="en-US" sz="4000" dirty="0" smtClean="0">
                <a:latin typeface="Angsana New" panose="02020603050405020304" pitchFamily="18" charset="-34"/>
                <a:cs typeface="Angsana New" panose="02020603050405020304" pitchFamily="18" charset="-34"/>
              </a:rPr>
              <a:t>                                                </a:t>
            </a:r>
            <a:r>
              <a:rPr lang="en-US" sz="4000" b="1" dirty="0" smtClean="0">
                <a:latin typeface="Angsana New" panose="02020603050405020304" pitchFamily="18" charset="-34"/>
                <a:cs typeface="Angsana New" panose="02020603050405020304" pitchFamily="18" charset="-34"/>
              </a:rPr>
              <a:t>LORATER NGWA </a:t>
            </a:r>
            <a:endParaRPr lang="en-US" sz="4000" b="1" dirty="0">
              <a:latin typeface="Angsana New" panose="02020603050405020304" pitchFamily="18" charset="-34"/>
              <a:cs typeface="Angsana New" panose="02020603050405020304" pitchFamily="18" charset="-34"/>
            </a:endParaRPr>
          </a:p>
        </p:txBody>
      </p:sp>
      <p:sp>
        <p:nvSpPr>
          <p:cNvPr id="3" name="Content Placeholder 2"/>
          <p:cNvSpPr>
            <a:spLocks noGrp="1"/>
          </p:cNvSpPr>
          <p:nvPr>
            <p:ph idx="1"/>
          </p:nvPr>
        </p:nvSpPr>
        <p:spPr>
          <a:xfrm>
            <a:off x="977096" y="2253889"/>
            <a:ext cx="10515600" cy="4351338"/>
          </a:xfrm>
        </p:spPr>
        <p:txBody>
          <a:bodyPr/>
          <a:lstStyle/>
          <a:p>
            <a:pPr marL="0" indent="0">
              <a:buNone/>
            </a:pPr>
            <a:r>
              <a:rPr lang="en-US" dirty="0" smtClean="0"/>
              <a:t>This project, a collaborative effort between </a:t>
            </a:r>
            <a:r>
              <a:rPr lang="en-US" dirty="0" err="1" smtClean="0"/>
              <a:t>Shafta</a:t>
            </a:r>
            <a:r>
              <a:rPr lang="en-US" dirty="0" smtClean="0"/>
              <a:t> and </a:t>
            </a:r>
            <a:r>
              <a:rPr lang="en-US" dirty="0" err="1" smtClean="0"/>
              <a:t>Wilfried</a:t>
            </a:r>
            <a:r>
              <a:rPr lang="en-US" dirty="0" smtClean="0"/>
              <a:t>, showcases our joint development of a cloned version of the </a:t>
            </a:r>
            <a:r>
              <a:rPr lang="en-US" dirty="0" err="1" smtClean="0"/>
              <a:t>BlueApron</a:t>
            </a:r>
            <a:r>
              <a:rPr lang="en-US" dirty="0" smtClean="0"/>
              <a:t> website. Despite encountering challenges along the way, our teamwork and effective communication enabled us to overcome obstacles and successfully complete the project. Through this process, we encountered and resolved various issues, contributing to the overall enhancement of the project.</a:t>
            </a:r>
            <a:endParaRPr lang="en-US" dirty="0"/>
          </a:p>
        </p:txBody>
      </p:sp>
      <p:sp>
        <p:nvSpPr>
          <p:cNvPr id="4" name="Pentagon 3"/>
          <p:cNvSpPr/>
          <p:nvPr/>
        </p:nvSpPr>
        <p:spPr>
          <a:xfrm>
            <a:off x="636607" y="2253889"/>
            <a:ext cx="11542119" cy="2838972"/>
          </a:xfrm>
          <a:prstGeom prst="homePlate">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5208605" y="5391974"/>
            <a:ext cx="1387038" cy="1317490"/>
          </a:xfrm>
          <a:prstGeom prst="rect">
            <a:avLst/>
          </a:prstGeom>
        </p:spPr>
      </p:pic>
      <p:sp>
        <p:nvSpPr>
          <p:cNvPr id="8" name="Teardrop 7"/>
          <p:cNvSpPr/>
          <p:nvPr/>
        </p:nvSpPr>
        <p:spPr>
          <a:xfrm>
            <a:off x="10386349" y="0"/>
            <a:ext cx="1805651" cy="1690687"/>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rot="16200000">
            <a:off x="63038" y="-63040"/>
            <a:ext cx="1690689" cy="1816765"/>
          </a:xfrm>
          <a:prstGeom prst="rect">
            <a:avLst/>
          </a:prstGeom>
        </p:spPr>
      </p:pic>
      <p:pic>
        <p:nvPicPr>
          <p:cNvPr id="10" name="Picture 9"/>
          <p:cNvPicPr>
            <a:picLocks noChangeAspect="1"/>
          </p:cNvPicPr>
          <p:nvPr/>
        </p:nvPicPr>
        <p:blipFill>
          <a:blip r:embed="rId6"/>
          <a:stretch>
            <a:fillRect/>
          </a:stretch>
        </p:blipFill>
        <p:spPr>
          <a:xfrm rot="10800000">
            <a:off x="10386348" y="5197030"/>
            <a:ext cx="1792379" cy="1660969"/>
          </a:xfrm>
          <a:prstGeom prst="rect">
            <a:avLst/>
          </a:prstGeom>
        </p:spPr>
      </p:pic>
      <p:pic>
        <p:nvPicPr>
          <p:cNvPr id="11" name="Picture 10"/>
          <p:cNvPicPr>
            <a:picLocks noChangeAspect="1"/>
          </p:cNvPicPr>
          <p:nvPr/>
        </p:nvPicPr>
        <p:blipFill>
          <a:blip r:embed="rId6"/>
          <a:stretch>
            <a:fillRect/>
          </a:stretch>
        </p:blipFill>
        <p:spPr>
          <a:xfrm rot="16200000">
            <a:off x="77898" y="5119133"/>
            <a:ext cx="1660968" cy="1816765"/>
          </a:xfrm>
          <a:prstGeom prst="rect">
            <a:avLst/>
          </a:prstGeom>
        </p:spPr>
      </p:pic>
      <p:pic>
        <p:nvPicPr>
          <p:cNvPr id="5" name="background_music_for_presentations_speeches_lectures_and_videos_12_min_mp3_7759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072146" y="66011"/>
            <a:ext cx="609600" cy="609600"/>
          </a:xfrm>
          <a:prstGeom prst="rect">
            <a:avLst/>
          </a:prstGeom>
        </p:spPr>
      </p:pic>
    </p:spTree>
    <p:extLst>
      <p:ext uri="{BB962C8B-B14F-4D97-AF65-F5344CB8AC3E}">
        <p14:creationId xmlns:p14="http://schemas.microsoft.com/office/powerpoint/2010/main" val="168930015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80">
                                          <p:stCondLst>
                                            <p:cond delay="0"/>
                                          </p:stCondLst>
                                        </p:cTn>
                                        <p:tgtEl>
                                          <p:spTgt spid="11"/>
                                        </p:tgtEl>
                                      </p:cBhvr>
                                    </p:animEffect>
                                    <p:anim calcmode="lin" valueType="num">
                                      <p:cBhvr>
                                        <p:cTn id="4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5" dur="26">
                                          <p:stCondLst>
                                            <p:cond delay="650"/>
                                          </p:stCondLst>
                                        </p:cTn>
                                        <p:tgtEl>
                                          <p:spTgt spid="11"/>
                                        </p:tgtEl>
                                      </p:cBhvr>
                                      <p:to x="100000" y="60000"/>
                                    </p:animScale>
                                    <p:animScale>
                                      <p:cBhvr>
                                        <p:cTn id="46" dur="166" decel="50000">
                                          <p:stCondLst>
                                            <p:cond delay="676"/>
                                          </p:stCondLst>
                                        </p:cTn>
                                        <p:tgtEl>
                                          <p:spTgt spid="11"/>
                                        </p:tgtEl>
                                      </p:cBhvr>
                                      <p:to x="100000" y="100000"/>
                                    </p:animScale>
                                    <p:animScale>
                                      <p:cBhvr>
                                        <p:cTn id="47" dur="26">
                                          <p:stCondLst>
                                            <p:cond delay="1312"/>
                                          </p:stCondLst>
                                        </p:cTn>
                                        <p:tgtEl>
                                          <p:spTgt spid="11"/>
                                        </p:tgtEl>
                                      </p:cBhvr>
                                      <p:to x="100000" y="80000"/>
                                    </p:animScale>
                                    <p:animScale>
                                      <p:cBhvr>
                                        <p:cTn id="48" dur="166" decel="50000">
                                          <p:stCondLst>
                                            <p:cond delay="1338"/>
                                          </p:stCondLst>
                                        </p:cTn>
                                        <p:tgtEl>
                                          <p:spTgt spid="11"/>
                                        </p:tgtEl>
                                      </p:cBhvr>
                                      <p:to x="100000" y="100000"/>
                                    </p:animScale>
                                    <p:animScale>
                                      <p:cBhvr>
                                        <p:cTn id="49" dur="26">
                                          <p:stCondLst>
                                            <p:cond delay="1642"/>
                                          </p:stCondLst>
                                        </p:cTn>
                                        <p:tgtEl>
                                          <p:spTgt spid="11"/>
                                        </p:tgtEl>
                                      </p:cBhvr>
                                      <p:to x="100000" y="90000"/>
                                    </p:animScale>
                                    <p:animScale>
                                      <p:cBhvr>
                                        <p:cTn id="50" dur="166" decel="50000">
                                          <p:stCondLst>
                                            <p:cond delay="1668"/>
                                          </p:stCondLst>
                                        </p:cTn>
                                        <p:tgtEl>
                                          <p:spTgt spid="11"/>
                                        </p:tgtEl>
                                      </p:cBhvr>
                                      <p:to x="100000" y="100000"/>
                                    </p:animScale>
                                    <p:animScale>
                                      <p:cBhvr>
                                        <p:cTn id="51" dur="26">
                                          <p:stCondLst>
                                            <p:cond delay="1808"/>
                                          </p:stCondLst>
                                        </p:cTn>
                                        <p:tgtEl>
                                          <p:spTgt spid="11"/>
                                        </p:tgtEl>
                                      </p:cBhvr>
                                      <p:to x="100000" y="95000"/>
                                    </p:animScale>
                                    <p:animScale>
                                      <p:cBhvr>
                                        <p:cTn id="52" dur="166" decel="50000">
                                          <p:stCondLst>
                                            <p:cond delay="1834"/>
                                          </p:stCondLst>
                                        </p:cTn>
                                        <p:tgtEl>
                                          <p:spTgt spid="11"/>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580">
                                          <p:stCondLst>
                                            <p:cond delay="0"/>
                                          </p:stCondLst>
                                        </p:cTn>
                                        <p:tgtEl>
                                          <p:spTgt spid="10"/>
                                        </p:tgtEl>
                                      </p:cBhvr>
                                    </p:animEffect>
                                    <p:anim calcmode="lin" valueType="num">
                                      <p:cBhvr>
                                        <p:cTn id="5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1" dur="26">
                                          <p:stCondLst>
                                            <p:cond delay="650"/>
                                          </p:stCondLst>
                                        </p:cTn>
                                        <p:tgtEl>
                                          <p:spTgt spid="10"/>
                                        </p:tgtEl>
                                      </p:cBhvr>
                                      <p:to x="100000" y="60000"/>
                                    </p:animScale>
                                    <p:animScale>
                                      <p:cBhvr>
                                        <p:cTn id="62" dur="166" decel="50000">
                                          <p:stCondLst>
                                            <p:cond delay="676"/>
                                          </p:stCondLst>
                                        </p:cTn>
                                        <p:tgtEl>
                                          <p:spTgt spid="10"/>
                                        </p:tgtEl>
                                      </p:cBhvr>
                                      <p:to x="100000" y="100000"/>
                                    </p:animScale>
                                    <p:animScale>
                                      <p:cBhvr>
                                        <p:cTn id="63" dur="26">
                                          <p:stCondLst>
                                            <p:cond delay="1312"/>
                                          </p:stCondLst>
                                        </p:cTn>
                                        <p:tgtEl>
                                          <p:spTgt spid="10"/>
                                        </p:tgtEl>
                                      </p:cBhvr>
                                      <p:to x="100000" y="80000"/>
                                    </p:animScale>
                                    <p:animScale>
                                      <p:cBhvr>
                                        <p:cTn id="64" dur="166" decel="50000">
                                          <p:stCondLst>
                                            <p:cond delay="1338"/>
                                          </p:stCondLst>
                                        </p:cTn>
                                        <p:tgtEl>
                                          <p:spTgt spid="10"/>
                                        </p:tgtEl>
                                      </p:cBhvr>
                                      <p:to x="100000" y="100000"/>
                                    </p:animScale>
                                    <p:animScale>
                                      <p:cBhvr>
                                        <p:cTn id="65" dur="26">
                                          <p:stCondLst>
                                            <p:cond delay="1642"/>
                                          </p:stCondLst>
                                        </p:cTn>
                                        <p:tgtEl>
                                          <p:spTgt spid="10"/>
                                        </p:tgtEl>
                                      </p:cBhvr>
                                      <p:to x="100000" y="90000"/>
                                    </p:animScale>
                                    <p:animScale>
                                      <p:cBhvr>
                                        <p:cTn id="66" dur="166" decel="50000">
                                          <p:stCondLst>
                                            <p:cond delay="1668"/>
                                          </p:stCondLst>
                                        </p:cTn>
                                        <p:tgtEl>
                                          <p:spTgt spid="10"/>
                                        </p:tgtEl>
                                      </p:cBhvr>
                                      <p:to x="100000" y="100000"/>
                                    </p:animScale>
                                    <p:animScale>
                                      <p:cBhvr>
                                        <p:cTn id="67" dur="26">
                                          <p:stCondLst>
                                            <p:cond delay="1808"/>
                                          </p:stCondLst>
                                        </p:cTn>
                                        <p:tgtEl>
                                          <p:spTgt spid="10"/>
                                        </p:tgtEl>
                                      </p:cBhvr>
                                      <p:to x="100000" y="95000"/>
                                    </p:animScale>
                                    <p:animScale>
                                      <p:cBhvr>
                                        <p:cTn id="68" dur="166" decel="50000">
                                          <p:stCondLst>
                                            <p:cond delay="1834"/>
                                          </p:stCondLst>
                                        </p:cTn>
                                        <p:tgtEl>
                                          <p:spTgt spid="10"/>
                                        </p:tgtEl>
                                      </p:cBhvr>
                                      <p:to x="100000" y="100000"/>
                                    </p:animScale>
                                  </p:childTnLst>
                                </p:cTn>
                              </p:par>
                            </p:childTnLst>
                          </p:cTn>
                        </p:par>
                        <p:par>
                          <p:cTn id="69" fill="hold">
                            <p:stCondLst>
                              <p:cond delay="2000"/>
                            </p:stCondLst>
                            <p:childTnLst>
                              <p:par>
                                <p:cTn id="70" presetID="47" presetClass="entr" presetSubtype="0"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1000"/>
                                        <p:tgtEl>
                                          <p:spTgt spid="2"/>
                                        </p:tgtEl>
                                      </p:cBhvr>
                                    </p:animEffect>
                                    <p:anim calcmode="lin" valueType="num">
                                      <p:cBhvr>
                                        <p:cTn id="73" dur="1000" fill="hold"/>
                                        <p:tgtEl>
                                          <p:spTgt spid="2"/>
                                        </p:tgtEl>
                                        <p:attrNameLst>
                                          <p:attrName>ppt_x</p:attrName>
                                        </p:attrNameLst>
                                      </p:cBhvr>
                                      <p:tavLst>
                                        <p:tav tm="0">
                                          <p:val>
                                            <p:strVal val="#ppt_x"/>
                                          </p:val>
                                        </p:tav>
                                        <p:tav tm="100000">
                                          <p:val>
                                            <p:strVal val="#ppt_x"/>
                                          </p:val>
                                        </p:tav>
                                      </p:tavLst>
                                    </p:anim>
                                    <p:anim calcmode="lin" valueType="num">
                                      <p:cBhvr>
                                        <p:cTn id="74" dur="1000" fill="hold"/>
                                        <p:tgtEl>
                                          <p:spTgt spid="2"/>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1000"/>
                                        <p:tgtEl>
                                          <p:spTgt spid="4"/>
                                        </p:tgtEl>
                                      </p:cBhvr>
                                    </p:animEffect>
                                    <p:anim calcmode="lin" valueType="num">
                                      <p:cBhvr>
                                        <p:cTn id="78" dur="1000" fill="hold"/>
                                        <p:tgtEl>
                                          <p:spTgt spid="4"/>
                                        </p:tgtEl>
                                        <p:attrNameLst>
                                          <p:attrName>ppt_x</p:attrName>
                                        </p:attrNameLst>
                                      </p:cBhvr>
                                      <p:tavLst>
                                        <p:tav tm="0">
                                          <p:val>
                                            <p:strVal val="#ppt_x"/>
                                          </p:val>
                                        </p:tav>
                                        <p:tav tm="100000">
                                          <p:val>
                                            <p:strVal val="#ppt_x"/>
                                          </p:val>
                                        </p:tav>
                                      </p:tavLst>
                                    </p:anim>
                                    <p:anim calcmode="lin" valueType="num">
                                      <p:cBhvr>
                                        <p:cTn id="79" dur="1000" fill="hold"/>
                                        <p:tgtEl>
                                          <p:spTgt spid="4"/>
                                        </p:tgtEl>
                                        <p:attrNameLst>
                                          <p:attrName>ppt_y</p:attrName>
                                        </p:attrNameLst>
                                      </p:cBhvr>
                                      <p:tavLst>
                                        <p:tav tm="0">
                                          <p:val>
                                            <p:strVal val="#ppt_y-.1"/>
                                          </p:val>
                                        </p:tav>
                                        <p:tav tm="100000">
                                          <p:val>
                                            <p:strVal val="#ppt_y"/>
                                          </p:val>
                                        </p:tav>
                                      </p:tavLst>
                                    </p:anim>
                                  </p:childTnLst>
                                </p:cTn>
                              </p:par>
                            </p:childTnLst>
                          </p:cTn>
                        </p:par>
                        <p:par>
                          <p:cTn id="80" fill="hold">
                            <p:stCondLst>
                              <p:cond delay="3000"/>
                            </p:stCondLst>
                            <p:childTnLst>
                              <p:par>
                                <p:cTn id="81" presetID="42" presetClass="entr" presetSubtype="0" fill="hold" nodeType="after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1000"/>
                                        <p:tgtEl>
                                          <p:spTgt spid="7"/>
                                        </p:tgtEl>
                                      </p:cBhvr>
                                    </p:animEffect>
                                    <p:anim calcmode="lin" valueType="num">
                                      <p:cBhvr>
                                        <p:cTn id="84" dur="1000" fill="hold"/>
                                        <p:tgtEl>
                                          <p:spTgt spid="7"/>
                                        </p:tgtEl>
                                        <p:attrNameLst>
                                          <p:attrName>ppt_x</p:attrName>
                                        </p:attrNameLst>
                                      </p:cBhvr>
                                      <p:tavLst>
                                        <p:tav tm="0">
                                          <p:val>
                                            <p:strVal val="#ppt_x"/>
                                          </p:val>
                                        </p:tav>
                                        <p:tav tm="100000">
                                          <p:val>
                                            <p:strVal val="#ppt_x"/>
                                          </p:val>
                                        </p:tav>
                                      </p:tavLst>
                                    </p:anim>
                                    <p:anim calcmode="lin" valueType="num">
                                      <p:cBhvr>
                                        <p:cTn id="8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86" restart="whenNotActive" fill="hold" evtFilter="cancelBubble" nodeType="interactiveSeq">
                <p:stCondLst>
                  <p:cond evt="onClick" delay="0">
                    <p:tgtEl>
                      <p:spTgt spid="5"/>
                    </p:tgtEl>
                  </p:cond>
                </p:stCondLst>
                <p:endSync evt="end" delay="0">
                  <p:rtn val="all"/>
                </p:endSync>
                <p:childTnLst>
                  <p:par>
                    <p:cTn id="87" fill="hold">
                      <p:stCondLst>
                        <p:cond delay="0"/>
                      </p:stCondLst>
                      <p:childTnLst>
                        <p:par>
                          <p:cTn id="88" fill="hold">
                            <p:stCondLst>
                              <p:cond delay="0"/>
                            </p:stCondLst>
                            <p:childTnLst>
                              <p:par>
                                <p:cTn id="89" presetID="1" presetClass="mediacall" presetSubtype="0" fill="hold" nodeType="clickEffect">
                                  <p:stCondLst>
                                    <p:cond delay="0"/>
                                  </p:stCondLst>
                                  <p:childTnLst>
                                    <p:cmd type="call" cmd="playFrom(0.0)">
                                      <p:cBhvr>
                                        <p:cTn id="90" dur="742828" fill="hold"/>
                                        <p:tgtEl>
                                          <p:spTgt spid="5"/>
                                        </p:tgtEl>
                                      </p:cBhvr>
                                    </p:cmd>
                                  </p:childTnLst>
                                </p:cTn>
                              </p:par>
                            </p:childTnLst>
                          </p:cTn>
                        </p:par>
                      </p:childTnLst>
                    </p:cTn>
                  </p:par>
                </p:childTnLst>
              </p:cTn>
              <p:nextCondLst>
                <p:cond evt="onClick" delay="0">
                  <p:tgtEl>
                    <p:spTgt spid="5"/>
                  </p:tgtEl>
                </p:cond>
              </p:nextCondLst>
            </p:seq>
            <p:audio>
              <p:cMediaNode vol="80000">
                <p:cTn id="91" fill="hold" display="0">
                  <p:stCondLst>
                    <p:cond delay="indefinite"/>
                  </p:stCondLst>
                  <p:endCondLst>
                    <p:cond evt="onStopAudio" delay="0">
                      <p:tgtEl>
                        <p:sldTgt/>
                      </p:tgtEl>
                    </p:cond>
                  </p:endCondLst>
                </p:cTn>
                <p:tgtEl>
                  <p:spTgt spid="5"/>
                </p:tgtEl>
              </p:cMediaNode>
            </p:audio>
          </p:childTnLst>
        </p:cTn>
      </p:par>
    </p:tnLst>
    <p:bldLst>
      <p:bldP spid="2" grpId="0"/>
      <p:bldP spid="4"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976" y="0"/>
            <a:ext cx="2321689" cy="688171"/>
          </a:xfrm>
        </p:spPr>
        <p:txBody>
          <a:bodyPr>
            <a:normAutofit fontScale="90000"/>
          </a:bodyPr>
          <a:lstStyle/>
          <a:p>
            <a:r>
              <a:rPr lang="en-US" b="1" dirty="0" smtClean="0">
                <a:latin typeface="Browallia New" panose="020B0604020202020204" pitchFamily="34" charset="-34"/>
                <a:cs typeface="Browallia New" panose="020B0604020202020204" pitchFamily="34" charset="-34"/>
              </a:rPr>
              <a:t>PRO</a:t>
            </a:r>
            <a:r>
              <a:rPr lang="en-US" b="1" dirty="0" smtClean="0">
                <a:solidFill>
                  <a:srgbClr val="92D050"/>
                </a:solidFill>
                <a:latin typeface="Browallia New" panose="020B0604020202020204" pitchFamily="34" charset="-34"/>
                <a:cs typeface="Browallia New" panose="020B0604020202020204" pitchFamily="34" charset="-34"/>
              </a:rPr>
              <a:t>BLEMS</a:t>
            </a:r>
            <a:endParaRPr lang="en-US" b="1" dirty="0">
              <a:solidFill>
                <a:srgbClr val="92D050"/>
              </a:solidFill>
              <a:latin typeface="Browallia New" panose="020B0604020202020204" pitchFamily="34" charset="-34"/>
              <a:cs typeface="Browallia New" panose="020B0604020202020204" pitchFamily="34" charset="-34"/>
            </a:endParaRPr>
          </a:p>
        </p:txBody>
      </p:sp>
      <p:sp>
        <p:nvSpPr>
          <p:cNvPr id="4" name="Teardrop 3"/>
          <p:cNvSpPr/>
          <p:nvPr/>
        </p:nvSpPr>
        <p:spPr>
          <a:xfrm rot="16200000">
            <a:off x="53675" y="-53676"/>
            <a:ext cx="1825626" cy="193297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entagon 4"/>
          <p:cNvSpPr/>
          <p:nvPr/>
        </p:nvSpPr>
        <p:spPr>
          <a:xfrm>
            <a:off x="2060294" y="1534090"/>
            <a:ext cx="7674015" cy="74395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effectLst/>
                <a:latin typeface="Söhne"/>
              </a:rPr>
              <a:t>Compatibility Issues</a:t>
            </a:r>
            <a:r>
              <a:rPr lang="en-US" b="1" i="0" dirty="0" smtClean="0">
                <a:effectLst/>
                <a:latin typeface="Söhne"/>
              </a:rPr>
              <a:t>:</a:t>
            </a:r>
            <a:r>
              <a:rPr lang="en-US" b="0" i="0" dirty="0" smtClean="0">
                <a:solidFill>
                  <a:srgbClr val="374151"/>
                </a:solidFill>
                <a:effectLst/>
                <a:latin typeface="Söhne"/>
              </a:rPr>
              <a:t> Differences in browsers, devices, or operating systems may lead to compatibility problems.</a:t>
            </a:r>
            <a:endParaRPr lang="en-US" dirty="0"/>
          </a:p>
        </p:txBody>
      </p:sp>
      <p:pic>
        <p:nvPicPr>
          <p:cNvPr id="6" name="Picture 5"/>
          <p:cNvPicPr>
            <a:picLocks noChangeAspect="1"/>
          </p:cNvPicPr>
          <p:nvPr/>
        </p:nvPicPr>
        <p:blipFill>
          <a:blip r:embed="rId2"/>
          <a:stretch>
            <a:fillRect/>
          </a:stretch>
        </p:blipFill>
        <p:spPr>
          <a:xfrm>
            <a:off x="2060294" y="2600559"/>
            <a:ext cx="7693819" cy="755970"/>
          </a:xfrm>
          <a:prstGeom prst="rect">
            <a:avLst/>
          </a:prstGeom>
        </p:spPr>
      </p:pic>
      <p:pic>
        <p:nvPicPr>
          <p:cNvPr id="7" name="Picture 6"/>
          <p:cNvPicPr>
            <a:picLocks noChangeAspect="1"/>
          </p:cNvPicPr>
          <p:nvPr/>
        </p:nvPicPr>
        <p:blipFill>
          <a:blip r:embed="rId2"/>
          <a:stretch>
            <a:fillRect/>
          </a:stretch>
        </p:blipFill>
        <p:spPr>
          <a:xfrm>
            <a:off x="2060294" y="3582091"/>
            <a:ext cx="7693819" cy="755970"/>
          </a:xfrm>
          <a:prstGeom prst="rect">
            <a:avLst/>
          </a:prstGeom>
        </p:spPr>
      </p:pic>
      <p:pic>
        <p:nvPicPr>
          <p:cNvPr id="8" name="Picture 7"/>
          <p:cNvPicPr>
            <a:picLocks noChangeAspect="1"/>
          </p:cNvPicPr>
          <p:nvPr/>
        </p:nvPicPr>
        <p:blipFill>
          <a:blip r:embed="rId2"/>
          <a:stretch>
            <a:fillRect/>
          </a:stretch>
        </p:blipFill>
        <p:spPr>
          <a:xfrm>
            <a:off x="2060294" y="4699354"/>
            <a:ext cx="7693819" cy="755970"/>
          </a:xfrm>
          <a:prstGeom prst="rect">
            <a:avLst/>
          </a:prstGeom>
        </p:spPr>
      </p:pic>
      <p:pic>
        <p:nvPicPr>
          <p:cNvPr id="9" name="Picture 8"/>
          <p:cNvPicPr>
            <a:picLocks noChangeAspect="1"/>
          </p:cNvPicPr>
          <p:nvPr/>
        </p:nvPicPr>
        <p:blipFill>
          <a:blip r:embed="rId2"/>
          <a:stretch>
            <a:fillRect/>
          </a:stretch>
        </p:blipFill>
        <p:spPr>
          <a:xfrm>
            <a:off x="2060294" y="5782515"/>
            <a:ext cx="7693819" cy="755970"/>
          </a:xfrm>
          <a:prstGeom prst="rect">
            <a:avLst/>
          </a:prstGeom>
        </p:spPr>
      </p:pic>
      <p:sp>
        <p:nvSpPr>
          <p:cNvPr id="10" name="TextBox 9"/>
          <p:cNvSpPr txBox="1"/>
          <p:nvPr/>
        </p:nvSpPr>
        <p:spPr>
          <a:xfrm>
            <a:off x="4597669" y="1148067"/>
            <a:ext cx="2407534" cy="369332"/>
          </a:xfrm>
          <a:prstGeom prst="rect">
            <a:avLst/>
          </a:prstGeom>
          <a:noFill/>
        </p:spPr>
        <p:txBody>
          <a:bodyPr wrap="square" rtlCol="0">
            <a:spAutoFit/>
          </a:bodyPr>
          <a:lstStyle/>
          <a:p>
            <a:pPr algn="ctr"/>
            <a:r>
              <a:rPr lang="en-US" b="1" i="0" dirty="0" smtClean="0">
                <a:effectLst/>
                <a:latin typeface="Söhne"/>
              </a:rPr>
              <a:t>Technical Hurdles</a:t>
            </a:r>
            <a:endParaRPr lang="en-US" dirty="0"/>
          </a:p>
        </p:txBody>
      </p:sp>
      <p:pic>
        <p:nvPicPr>
          <p:cNvPr id="12" name="Picture 11"/>
          <p:cNvPicPr>
            <a:picLocks noChangeAspect="1"/>
          </p:cNvPicPr>
          <p:nvPr/>
        </p:nvPicPr>
        <p:blipFill>
          <a:blip r:embed="rId3"/>
          <a:stretch>
            <a:fillRect/>
          </a:stretch>
        </p:blipFill>
        <p:spPr>
          <a:xfrm>
            <a:off x="9296994" y="3582091"/>
            <a:ext cx="874629" cy="755970"/>
          </a:xfrm>
          <a:prstGeom prst="rect">
            <a:avLst/>
          </a:prstGeom>
        </p:spPr>
      </p:pic>
      <p:pic>
        <p:nvPicPr>
          <p:cNvPr id="14" name="Picture 13"/>
          <p:cNvPicPr>
            <a:picLocks noChangeAspect="1"/>
          </p:cNvPicPr>
          <p:nvPr/>
        </p:nvPicPr>
        <p:blipFill>
          <a:blip r:embed="rId4"/>
          <a:stretch>
            <a:fillRect/>
          </a:stretch>
        </p:blipFill>
        <p:spPr>
          <a:xfrm>
            <a:off x="9313014" y="5782515"/>
            <a:ext cx="877900" cy="755970"/>
          </a:xfrm>
          <a:prstGeom prst="rect">
            <a:avLst/>
          </a:prstGeom>
        </p:spPr>
      </p:pic>
      <p:pic>
        <p:nvPicPr>
          <p:cNvPr id="15" name="Picture 14"/>
          <p:cNvPicPr>
            <a:picLocks noChangeAspect="1"/>
          </p:cNvPicPr>
          <p:nvPr/>
        </p:nvPicPr>
        <p:blipFill>
          <a:blip r:embed="rId4"/>
          <a:stretch>
            <a:fillRect/>
          </a:stretch>
        </p:blipFill>
        <p:spPr>
          <a:xfrm>
            <a:off x="9280219" y="4699354"/>
            <a:ext cx="877900" cy="755970"/>
          </a:xfrm>
          <a:prstGeom prst="rect">
            <a:avLst/>
          </a:prstGeom>
        </p:spPr>
      </p:pic>
      <p:pic>
        <p:nvPicPr>
          <p:cNvPr id="16" name="Picture 15"/>
          <p:cNvPicPr>
            <a:picLocks noChangeAspect="1"/>
          </p:cNvPicPr>
          <p:nvPr/>
        </p:nvPicPr>
        <p:blipFill>
          <a:blip r:embed="rId4"/>
          <a:stretch>
            <a:fillRect/>
          </a:stretch>
        </p:blipFill>
        <p:spPr>
          <a:xfrm>
            <a:off x="9293723" y="1528083"/>
            <a:ext cx="877900" cy="755970"/>
          </a:xfrm>
          <a:prstGeom prst="rect">
            <a:avLst/>
          </a:prstGeom>
        </p:spPr>
      </p:pic>
      <p:pic>
        <p:nvPicPr>
          <p:cNvPr id="17" name="Picture 16"/>
          <p:cNvPicPr>
            <a:picLocks noChangeAspect="1"/>
          </p:cNvPicPr>
          <p:nvPr/>
        </p:nvPicPr>
        <p:blipFill>
          <a:blip r:embed="rId4"/>
          <a:stretch>
            <a:fillRect/>
          </a:stretch>
        </p:blipFill>
        <p:spPr>
          <a:xfrm>
            <a:off x="9313014" y="2600559"/>
            <a:ext cx="877900" cy="755970"/>
          </a:xfrm>
          <a:prstGeom prst="rect">
            <a:avLst/>
          </a:prstGeom>
        </p:spPr>
      </p:pic>
      <p:sp>
        <p:nvSpPr>
          <p:cNvPr id="18" name="TextBox 17"/>
          <p:cNvSpPr txBox="1"/>
          <p:nvPr/>
        </p:nvSpPr>
        <p:spPr>
          <a:xfrm>
            <a:off x="4620818" y="2252298"/>
            <a:ext cx="2384385" cy="369332"/>
          </a:xfrm>
          <a:prstGeom prst="rect">
            <a:avLst/>
          </a:prstGeom>
          <a:noFill/>
        </p:spPr>
        <p:txBody>
          <a:bodyPr wrap="square" rtlCol="0">
            <a:spAutoFit/>
          </a:bodyPr>
          <a:lstStyle/>
          <a:p>
            <a:pPr algn="ctr"/>
            <a:r>
              <a:rPr lang="en-US" b="1" i="0" dirty="0" smtClean="0">
                <a:effectLst/>
                <a:latin typeface="Söhne"/>
              </a:rPr>
              <a:t>Design Challenges</a:t>
            </a:r>
            <a:endParaRPr lang="en-US" dirty="0"/>
          </a:p>
        </p:txBody>
      </p:sp>
      <p:sp>
        <p:nvSpPr>
          <p:cNvPr id="20" name="Rectangle 19"/>
          <p:cNvSpPr/>
          <p:nvPr/>
        </p:nvSpPr>
        <p:spPr>
          <a:xfrm>
            <a:off x="2203048" y="2638687"/>
            <a:ext cx="7109966" cy="646331"/>
          </a:xfrm>
          <a:prstGeom prst="rect">
            <a:avLst/>
          </a:prstGeom>
        </p:spPr>
        <p:txBody>
          <a:bodyPr wrap="square">
            <a:spAutoFit/>
          </a:bodyPr>
          <a:lstStyle/>
          <a:p>
            <a:r>
              <a:rPr lang="en-US" b="1" i="0" dirty="0" smtClean="0">
                <a:effectLst/>
                <a:latin typeface="Söhne"/>
              </a:rPr>
              <a:t>Responsive Design:</a:t>
            </a:r>
            <a:r>
              <a:rPr lang="en-US" b="0" i="0" dirty="0" smtClean="0">
                <a:solidFill>
                  <a:srgbClr val="374151"/>
                </a:solidFill>
                <a:effectLst/>
                <a:latin typeface="Söhne"/>
              </a:rPr>
              <a:t> Ensuring the website functions well across various screen sizes and resolutions.</a:t>
            </a:r>
            <a:endParaRPr lang="en-US" dirty="0"/>
          </a:p>
        </p:txBody>
      </p:sp>
      <p:sp>
        <p:nvSpPr>
          <p:cNvPr id="21" name="Rectangle 20"/>
          <p:cNvSpPr/>
          <p:nvPr/>
        </p:nvSpPr>
        <p:spPr>
          <a:xfrm>
            <a:off x="2203048" y="3636910"/>
            <a:ext cx="6096000" cy="646331"/>
          </a:xfrm>
          <a:prstGeom prst="rect">
            <a:avLst/>
          </a:prstGeom>
        </p:spPr>
        <p:txBody>
          <a:bodyPr>
            <a:spAutoFit/>
          </a:bodyPr>
          <a:lstStyle/>
          <a:p>
            <a:r>
              <a:rPr lang="en-US" b="1" i="0" dirty="0" smtClean="0">
                <a:effectLst/>
                <a:latin typeface="Söhne"/>
              </a:rPr>
              <a:t>Data Migration:</a:t>
            </a:r>
            <a:r>
              <a:rPr lang="en-US" b="0" i="0" dirty="0" smtClean="0">
                <a:solidFill>
                  <a:srgbClr val="374151"/>
                </a:solidFill>
                <a:effectLst/>
                <a:latin typeface="Söhne"/>
              </a:rPr>
              <a:t> Transferring data from one system to another without loss or corruption.</a:t>
            </a:r>
            <a:endParaRPr lang="en-US" dirty="0"/>
          </a:p>
        </p:txBody>
      </p:sp>
      <p:sp>
        <p:nvSpPr>
          <p:cNvPr id="22" name="TextBox 21"/>
          <p:cNvSpPr txBox="1"/>
          <p:nvPr/>
        </p:nvSpPr>
        <p:spPr>
          <a:xfrm>
            <a:off x="4758515" y="3291268"/>
            <a:ext cx="2693004" cy="369332"/>
          </a:xfrm>
          <a:prstGeom prst="rect">
            <a:avLst/>
          </a:prstGeom>
          <a:noFill/>
        </p:spPr>
        <p:txBody>
          <a:bodyPr wrap="square" rtlCol="0">
            <a:spAutoFit/>
          </a:bodyPr>
          <a:lstStyle/>
          <a:p>
            <a:r>
              <a:rPr lang="en-US" b="1" i="0" dirty="0" smtClean="0">
                <a:effectLst/>
                <a:latin typeface="Söhne"/>
              </a:rPr>
              <a:t>Data Management</a:t>
            </a:r>
            <a:endParaRPr lang="en-US" dirty="0"/>
          </a:p>
        </p:txBody>
      </p:sp>
      <p:sp>
        <p:nvSpPr>
          <p:cNvPr id="23" name="Rectangle 22"/>
          <p:cNvSpPr/>
          <p:nvPr/>
        </p:nvSpPr>
        <p:spPr>
          <a:xfrm>
            <a:off x="2203048" y="4754173"/>
            <a:ext cx="6096000" cy="646331"/>
          </a:xfrm>
          <a:prstGeom prst="rect">
            <a:avLst/>
          </a:prstGeom>
        </p:spPr>
        <p:txBody>
          <a:bodyPr>
            <a:spAutoFit/>
          </a:bodyPr>
          <a:lstStyle/>
          <a:p>
            <a:r>
              <a:rPr lang="en-US" b="1" i="0" dirty="0" smtClean="0">
                <a:effectLst/>
                <a:latin typeface="Söhne"/>
              </a:rPr>
              <a:t>Team Coordination:</a:t>
            </a:r>
            <a:r>
              <a:rPr lang="en-US" b="0" i="0" dirty="0" smtClean="0">
                <a:solidFill>
                  <a:srgbClr val="374151"/>
                </a:solidFill>
                <a:effectLst/>
                <a:latin typeface="Söhne"/>
              </a:rPr>
              <a:t> Ensuring effective communication and collaboration among team members.</a:t>
            </a:r>
            <a:endParaRPr lang="en-US" dirty="0"/>
          </a:p>
        </p:txBody>
      </p:sp>
      <p:sp>
        <p:nvSpPr>
          <p:cNvPr id="24" name="TextBox 23"/>
          <p:cNvSpPr txBox="1"/>
          <p:nvPr/>
        </p:nvSpPr>
        <p:spPr>
          <a:xfrm>
            <a:off x="3883273" y="4357432"/>
            <a:ext cx="4048562" cy="369332"/>
          </a:xfrm>
          <a:prstGeom prst="rect">
            <a:avLst/>
          </a:prstGeom>
          <a:noFill/>
        </p:spPr>
        <p:txBody>
          <a:bodyPr wrap="square" rtlCol="0">
            <a:spAutoFit/>
          </a:bodyPr>
          <a:lstStyle/>
          <a:p>
            <a:r>
              <a:rPr lang="en-US" b="1" i="0" smtClean="0">
                <a:effectLst/>
                <a:latin typeface="Söhne"/>
              </a:rPr>
              <a:t>Communication and Collaboration</a:t>
            </a:r>
            <a:endParaRPr lang="en-US" dirty="0"/>
          </a:p>
        </p:txBody>
      </p:sp>
      <p:sp>
        <p:nvSpPr>
          <p:cNvPr id="25" name="Rectangle 24"/>
          <p:cNvSpPr/>
          <p:nvPr/>
        </p:nvSpPr>
        <p:spPr>
          <a:xfrm>
            <a:off x="2203048" y="5816617"/>
            <a:ext cx="6096000" cy="646331"/>
          </a:xfrm>
          <a:prstGeom prst="rect">
            <a:avLst/>
          </a:prstGeom>
        </p:spPr>
        <p:txBody>
          <a:bodyPr>
            <a:spAutoFit/>
          </a:bodyPr>
          <a:lstStyle/>
          <a:p>
            <a:r>
              <a:rPr lang="en-US" b="1" i="0" dirty="0" smtClean="0">
                <a:effectLst/>
                <a:latin typeface="Söhne"/>
              </a:rPr>
              <a:t>Time Constraints:</a:t>
            </a:r>
            <a:r>
              <a:rPr lang="en-US" b="0" i="0" dirty="0" smtClean="0">
                <a:solidFill>
                  <a:srgbClr val="374151"/>
                </a:solidFill>
                <a:effectLst/>
                <a:latin typeface="Söhne"/>
              </a:rPr>
              <a:t> Meeting project deadlines while ensuring quality</a:t>
            </a:r>
            <a:endParaRPr lang="en-US" dirty="0"/>
          </a:p>
        </p:txBody>
      </p:sp>
      <p:sp>
        <p:nvSpPr>
          <p:cNvPr id="26" name="TextBox 25"/>
          <p:cNvSpPr txBox="1"/>
          <p:nvPr/>
        </p:nvSpPr>
        <p:spPr>
          <a:xfrm>
            <a:off x="4548663" y="5447285"/>
            <a:ext cx="2697275" cy="369332"/>
          </a:xfrm>
          <a:prstGeom prst="rect">
            <a:avLst/>
          </a:prstGeom>
          <a:noFill/>
        </p:spPr>
        <p:txBody>
          <a:bodyPr wrap="square" rtlCol="0">
            <a:spAutoFit/>
          </a:bodyPr>
          <a:lstStyle/>
          <a:p>
            <a:r>
              <a:rPr lang="en-US" b="1" i="0" smtClean="0">
                <a:effectLst/>
                <a:latin typeface="Söhne"/>
              </a:rPr>
              <a:t>Resource Constraints</a:t>
            </a:r>
            <a:endParaRPr lang="en-US"/>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87" y="344085"/>
            <a:ext cx="1288202" cy="1146999"/>
          </a:xfrm>
          <a:prstGeom prst="rect">
            <a:avLst/>
          </a:prstGeom>
        </p:spPr>
      </p:pic>
    </p:spTree>
    <p:extLst>
      <p:ext uri="{BB962C8B-B14F-4D97-AF65-F5344CB8AC3E}">
        <p14:creationId xmlns:p14="http://schemas.microsoft.com/office/powerpoint/2010/main" val="3165173178"/>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80">
                                          <p:stCondLst>
                                            <p:cond delay="0"/>
                                          </p:stCondLst>
                                        </p:cTn>
                                        <p:tgtEl>
                                          <p:spTgt spid="27"/>
                                        </p:tgtEl>
                                      </p:cBhvr>
                                    </p:animEffect>
                                    <p:anim calcmode="lin" valueType="num">
                                      <p:cBhvr>
                                        <p:cTn id="2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9" dur="26">
                                          <p:stCondLst>
                                            <p:cond delay="650"/>
                                          </p:stCondLst>
                                        </p:cTn>
                                        <p:tgtEl>
                                          <p:spTgt spid="27"/>
                                        </p:tgtEl>
                                      </p:cBhvr>
                                      <p:to x="100000" y="60000"/>
                                    </p:animScale>
                                    <p:animScale>
                                      <p:cBhvr>
                                        <p:cTn id="30" dur="166" decel="50000">
                                          <p:stCondLst>
                                            <p:cond delay="676"/>
                                          </p:stCondLst>
                                        </p:cTn>
                                        <p:tgtEl>
                                          <p:spTgt spid="27"/>
                                        </p:tgtEl>
                                      </p:cBhvr>
                                      <p:to x="100000" y="100000"/>
                                    </p:animScale>
                                    <p:animScale>
                                      <p:cBhvr>
                                        <p:cTn id="31" dur="26">
                                          <p:stCondLst>
                                            <p:cond delay="1312"/>
                                          </p:stCondLst>
                                        </p:cTn>
                                        <p:tgtEl>
                                          <p:spTgt spid="27"/>
                                        </p:tgtEl>
                                      </p:cBhvr>
                                      <p:to x="100000" y="80000"/>
                                    </p:animScale>
                                    <p:animScale>
                                      <p:cBhvr>
                                        <p:cTn id="32" dur="166" decel="50000">
                                          <p:stCondLst>
                                            <p:cond delay="1338"/>
                                          </p:stCondLst>
                                        </p:cTn>
                                        <p:tgtEl>
                                          <p:spTgt spid="27"/>
                                        </p:tgtEl>
                                      </p:cBhvr>
                                      <p:to x="100000" y="100000"/>
                                    </p:animScale>
                                    <p:animScale>
                                      <p:cBhvr>
                                        <p:cTn id="33" dur="26">
                                          <p:stCondLst>
                                            <p:cond delay="1642"/>
                                          </p:stCondLst>
                                        </p:cTn>
                                        <p:tgtEl>
                                          <p:spTgt spid="27"/>
                                        </p:tgtEl>
                                      </p:cBhvr>
                                      <p:to x="100000" y="90000"/>
                                    </p:animScale>
                                    <p:animScale>
                                      <p:cBhvr>
                                        <p:cTn id="34" dur="166" decel="50000">
                                          <p:stCondLst>
                                            <p:cond delay="1668"/>
                                          </p:stCondLst>
                                        </p:cTn>
                                        <p:tgtEl>
                                          <p:spTgt spid="27"/>
                                        </p:tgtEl>
                                      </p:cBhvr>
                                      <p:to x="100000" y="100000"/>
                                    </p:animScale>
                                    <p:animScale>
                                      <p:cBhvr>
                                        <p:cTn id="35" dur="26">
                                          <p:stCondLst>
                                            <p:cond delay="1808"/>
                                          </p:stCondLst>
                                        </p:cTn>
                                        <p:tgtEl>
                                          <p:spTgt spid="27"/>
                                        </p:tgtEl>
                                      </p:cBhvr>
                                      <p:to x="100000" y="95000"/>
                                    </p:animScale>
                                    <p:animScale>
                                      <p:cBhvr>
                                        <p:cTn id="36" dur="166" decel="50000">
                                          <p:stCondLst>
                                            <p:cond delay="1834"/>
                                          </p:stCondLst>
                                        </p:cTn>
                                        <p:tgtEl>
                                          <p:spTgt spid="27"/>
                                        </p:tgtEl>
                                      </p:cBhvr>
                                      <p:to x="100000" y="100000"/>
                                    </p:animScale>
                                  </p:childTnLst>
                                </p:cTn>
                              </p:par>
                              <p:par>
                                <p:cTn id="37" presetID="42"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par>
                          <p:cTn id="48" fill="hold">
                            <p:stCondLst>
                              <p:cond delay="3000"/>
                            </p:stCondLst>
                            <p:childTnLst>
                              <p:par>
                                <p:cTn id="49" presetID="42"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childTnLst>
                          </p:cTn>
                        </p:par>
                        <p:par>
                          <p:cTn id="59" fill="hold">
                            <p:stCondLst>
                              <p:cond delay="4000"/>
                            </p:stCondLst>
                            <p:childTnLst>
                              <p:par>
                                <p:cTn id="60" presetID="42" presetClass="entr" presetSubtype="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00"/>
                                        <p:tgtEl>
                                          <p:spTgt spid="7"/>
                                        </p:tgtEl>
                                      </p:cBhvr>
                                    </p:animEffect>
                                    <p:anim calcmode="lin" valueType="num">
                                      <p:cBhvr>
                                        <p:cTn id="68" dur="1000" fill="hold"/>
                                        <p:tgtEl>
                                          <p:spTgt spid="7"/>
                                        </p:tgtEl>
                                        <p:attrNameLst>
                                          <p:attrName>ppt_x</p:attrName>
                                        </p:attrNameLst>
                                      </p:cBhvr>
                                      <p:tavLst>
                                        <p:tav tm="0">
                                          <p:val>
                                            <p:strVal val="#ppt_x"/>
                                          </p:val>
                                        </p:tav>
                                        <p:tav tm="100000">
                                          <p:val>
                                            <p:strVal val="#ppt_x"/>
                                          </p:val>
                                        </p:tav>
                                      </p:tavLst>
                                    </p:anim>
                                    <p:anim calcmode="lin" valueType="num">
                                      <p:cBhvr>
                                        <p:cTn id="69" dur="1000" fill="hold"/>
                                        <p:tgtEl>
                                          <p:spTgt spid="7"/>
                                        </p:tgtEl>
                                        <p:attrNameLst>
                                          <p:attrName>ppt_y</p:attrName>
                                        </p:attrNameLst>
                                      </p:cBhvr>
                                      <p:tavLst>
                                        <p:tav tm="0">
                                          <p:val>
                                            <p:strVal val="#ppt_y+.1"/>
                                          </p:val>
                                        </p:tav>
                                        <p:tav tm="100000">
                                          <p:val>
                                            <p:strVal val="#ppt_y"/>
                                          </p:val>
                                        </p:tav>
                                      </p:tavLst>
                                    </p:anim>
                                  </p:childTnLst>
                                </p:cTn>
                              </p:par>
                            </p:childTnLst>
                          </p:cTn>
                        </p:par>
                        <p:par>
                          <p:cTn id="70" fill="hold">
                            <p:stCondLst>
                              <p:cond delay="5000"/>
                            </p:stCondLst>
                            <p:childTnLst>
                              <p:par>
                                <p:cTn id="71" presetID="42"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anim calcmode="lin" valueType="num">
                                      <p:cBhvr>
                                        <p:cTn id="74" dur="1000" fill="hold"/>
                                        <p:tgtEl>
                                          <p:spTgt spid="24"/>
                                        </p:tgtEl>
                                        <p:attrNameLst>
                                          <p:attrName>ppt_x</p:attrName>
                                        </p:attrNameLst>
                                      </p:cBhvr>
                                      <p:tavLst>
                                        <p:tav tm="0">
                                          <p:val>
                                            <p:strVal val="#ppt_x"/>
                                          </p:val>
                                        </p:tav>
                                        <p:tav tm="100000">
                                          <p:val>
                                            <p:strVal val="#ppt_x"/>
                                          </p:val>
                                        </p:tav>
                                      </p:tavLst>
                                    </p:anim>
                                    <p:anim calcmode="lin" valueType="num">
                                      <p:cBhvr>
                                        <p:cTn id="75" dur="1000" fill="hold"/>
                                        <p:tgtEl>
                                          <p:spTgt spid="2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1000"/>
                                        <p:tgtEl>
                                          <p:spTgt spid="8"/>
                                        </p:tgtEl>
                                      </p:cBhvr>
                                    </p:animEffect>
                                    <p:anim calcmode="lin" valueType="num">
                                      <p:cBhvr>
                                        <p:cTn id="79" dur="1000" fill="hold"/>
                                        <p:tgtEl>
                                          <p:spTgt spid="8"/>
                                        </p:tgtEl>
                                        <p:attrNameLst>
                                          <p:attrName>ppt_x</p:attrName>
                                        </p:attrNameLst>
                                      </p:cBhvr>
                                      <p:tavLst>
                                        <p:tav tm="0">
                                          <p:val>
                                            <p:strVal val="#ppt_x"/>
                                          </p:val>
                                        </p:tav>
                                        <p:tav tm="100000">
                                          <p:val>
                                            <p:strVal val="#ppt_x"/>
                                          </p:val>
                                        </p:tav>
                                      </p:tavLst>
                                    </p:anim>
                                    <p:anim calcmode="lin" valueType="num">
                                      <p:cBhvr>
                                        <p:cTn id="80" dur="1000" fill="hold"/>
                                        <p:tgtEl>
                                          <p:spTgt spid="8"/>
                                        </p:tgtEl>
                                        <p:attrNameLst>
                                          <p:attrName>ppt_y</p:attrName>
                                        </p:attrNameLst>
                                      </p:cBhvr>
                                      <p:tavLst>
                                        <p:tav tm="0">
                                          <p:val>
                                            <p:strVal val="#ppt_y+.1"/>
                                          </p:val>
                                        </p:tav>
                                        <p:tav tm="100000">
                                          <p:val>
                                            <p:strVal val="#ppt_y"/>
                                          </p:val>
                                        </p:tav>
                                      </p:tavLst>
                                    </p:anim>
                                  </p:childTnLst>
                                </p:cTn>
                              </p:par>
                            </p:childTnLst>
                          </p:cTn>
                        </p:par>
                        <p:par>
                          <p:cTn id="81" fill="hold">
                            <p:stCondLst>
                              <p:cond delay="6000"/>
                            </p:stCondLst>
                            <p:childTnLst>
                              <p:par>
                                <p:cTn id="82" presetID="42" presetClass="entr" presetSubtype="0" fill="hold" grpId="0"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1000"/>
                                        <p:tgtEl>
                                          <p:spTgt spid="26"/>
                                        </p:tgtEl>
                                      </p:cBhvr>
                                    </p:animEffect>
                                    <p:anim calcmode="lin" valueType="num">
                                      <p:cBhvr>
                                        <p:cTn id="85" dur="1000" fill="hold"/>
                                        <p:tgtEl>
                                          <p:spTgt spid="26"/>
                                        </p:tgtEl>
                                        <p:attrNameLst>
                                          <p:attrName>ppt_x</p:attrName>
                                        </p:attrNameLst>
                                      </p:cBhvr>
                                      <p:tavLst>
                                        <p:tav tm="0">
                                          <p:val>
                                            <p:strVal val="#ppt_x"/>
                                          </p:val>
                                        </p:tav>
                                        <p:tav tm="100000">
                                          <p:val>
                                            <p:strVal val="#ppt_x"/>
                                          </p:val>
                                        </p:tav>
                                      </p:tavLst>
                                    </p:anim>
                                    <p:anim calcmode="lin" valueType="num">
                                      <p:cBhvr>
                                        <p:cTn id="86" dur="1000" fill="hold"/>
                                        <p:tgtEl>
                                          <p:spTgt spid="26"/>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fade">
                                      <p:cBhvr>
                                        <p:cTn id="89" dur="1000"/>
                                        <p:tgtEl>
                                          <p:spTgt spid="9"/>
                                        </p:tgtEl>
                                      </p:cBhvr>
                                    </p:animEffect>
                                    <p:anim calcmode="lin" valueType="num">
                                      <p:cBhvr>
                                        <p:cTn id="90" dur="1000" fill="hold"/>
                                        <p:tgtEl>
                                          <p:spTgt spid="9"/>
                                        </p:tgtEl>
                                        <p:attrNameLst>
                                          <p:attrName>ppt_x</p:attrName>
                                        </p:attrNameLst>
                                      </p:cBhvr>
                                      <p:tavLst>
                                        <p:tav tm="0">
                                          <p:val>
                                            <p:strVal val="#ppt_x"/>
                                          </p:val>
                                        </p:tav>
                                        <p:tav tm="100000">
                                          <p:val>
                                            <p:strVal val="#ppt_x"/>
                                          </p:val>
                                        </p:tav>
                                      </p:tavLst>
                                    </p:anim>
                                    <p:anim calcmode="lin" valueType="num">
                                      <p:cBhvr>
                                        <p:cTn id="91" dur="1000" fill="hold"/>
                                        <p:tgtEl>
                                          <p:spTgt spid="9"/>
                                        </p:tgtEl>
                                        <p:attrNameLst>
                                          <p:attrName>ppt_y</p:attrName>
                                        </p:attrNameLst>
                                      </p:cBhvr>
                                      <p:tavLst>
                                        <p:tav tm="0">
                                          <p:val>
                                            <p:strVal val="#ppt_y+.1"/>
                                          </p:val>
                                        </p:tav>
                                        <p:tav tm="100000">
                                          <p:val>
                                            <p:strVal val="#ppt_y"/>
                                          </p:val>
                                        </p:tav>
                                      </p:tavLst>
                                    </p:anim>
                                  </p:childTnLst>
                                </p:cTn>
                              </p:par>
                            </p:childTnLst>
                          </p:cTn>
                        </p:par>
                        <p:par>
                          <p:cTn id="92" fill="hold">
                            <p:stCondLst>
                              <p:cond delay="7000"/>
                            </p:stCondLst>
                            <p:childTnLst>
                              <p:par>
                                <p:cTn id="93" presetID="6" presetClass="entr" presetSubtype="16" fill="hold"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circle(in)">
                                      <p:cBhvr>
                                        <p:cTn id="95" dur="2000"/>
                                        <p:tgtEl>
                                          <p:spTgt spid="16"/>
                                        </p:tgtEl>
                                      </p:cBhvr>
                                    </p:animEffect>
                                  </p:childTnLst>
                                </p:cTn>
                              </p:par>
                              <p:par>
                                <p:cTn id="96" presetID="6" presetClass="entr" presetSubtype="16"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circle(in)">
                                      <p:cBhvr>
                                        <p:cTn id="98" dur="2000"/>
                                        <p:tgtEl>
                                          <p:spTgt spid="17"/>
                                        </p:tgtEl>
                                      </p:cBhvr>
                                    </p:animEffect>
                                  </p:childTnLst>
                                </p:cTn>
                              </p:par>
                              <p:par>
                                <p:cTn id="99" presetID="6" presetClass="entr" presetSubtype="16" fill="hold" nodeType="withEffect">
                                  <p:stCondLst>
                                    <p:cond delay="0"/>
                                  </p:stCondLst>
                                  <p:childTnLst>
                                    <p:set>
                                      <p:cBhvr>
                                        <p:cTn id="100" dur="1" fill="hold">
                                          <p:stCondLst>
                                            <p:cond delay="0"/>
                                          </p:stCondLst>
                                        </p:cTn>
                                        <p:tgtEl>
                                          <p:spTgt spid="12"/>
                                        </p:tgtEl>
                                        <p:attrNameLst>
                                          <p:attrName>style.visibility</p:attrName>
                                        </p:attrNameLst>
                                      </p:cBhvr>
                                      <p:to>
                                        <p:strVal val="visible"/>
                                      </p:to>
                                    </p:set>
                                    <p:animEffect transition="in" filter="circle(in)">
                                      <p:cBhvr>
                                        <p:cTn id="101" dur="2000"/>
                                        <p:tgtEl>
                                          <p:spTgt spid="12"/>
                                        </p:tgtEl>
                                      </p:cBhvr>
                                    </p:animEffect>
                                  </p:childTnLst>
                                </p:cTn>
                              </p:par>
                              <p:par>
                                <p:cTn id="102" presetID="6" presetClass="entr" presetSubtype="16" fill="hold" nodeType="with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circle(in)">
                                      <p:cBhvr>
                                        <p:cTn id="104" dur="2000"/>
                                        <p:tgtEl>
                                          <p:spTgt spid="15"/>
                                        </p:tgtEl>
                                      </p:cBhvr>
                                    </p:animEffect>
                                  </p:childTnLst>
                                </p:cTn>
                              </p:par>
                              <p:par>
                                <p:cTn id="105" presetID="6" presetClass="entr" presetSubtype="16"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circle(in)">
                                      <p:cBhvr>
                                        <p:cTn id="10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p:bldP spid="18" grpId="0"/>
      <p:bldP spid="20" grpId="0"/>
      <p:bldP spid="22" grpId="0"/>
      <p:bldP spid="24"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976" y="0"/>
            <a:ext cx="2321689" cy="688171"/>
          </a:xfrm>
        </p:spPr>
        <p:txBody>
          <a:bodyPr>
            <a:normAutofit fontScale="90000"/>
          </a:bodyPr>
          <a:lstStyle/>
          <a:p>
            <a:r>
              <a:rPr lang="en-US" b="1" dirty="0" smtClean="0">
                <a:latin typeface="Browallia New" panose="020B0604020202020204" pitchFamily="34" charset="-34"/>
                <a:cs typeface="Browallia New" panose="020B0604020202020204" pitchFamily="34" charset="-34"/>
              </a:rPr>
              <a:t>SOLU</a:t>
            </a:r>
            <a:r>
              <a:rPr lang="en-US" b="1" dirty="0" smtClean="0">
                <a:solidFill>
                  <a:srgbClr val="92D050"/>
                </a:solidFill>
                <a:latin typeface="Browallia New" panose="020B0604020202020204" pitchFamily="34" charset="-34"/>
                <a:cs typeface="Browallia New" panose="020B0604020202020204" pitchFamily="34" charset="-34"/>
              </a:rPr>
              <a:t>TIONS</a:t>
            </a:r>
            <a:endParaRPr lang="en-US" b="1" dirty="0">
              <a:solidFill>
                <a:srgbClr val="92D050"/>
              </a:solidFill>
              <a:latin typeface="Browallia New" panose="020B0604020202020204" pitchFamily="34" charset="-34"/>
              <a:cs typeface="Browallia New" panose="020B0604020202020204" pitchFamily="34" charset="-34"/>
            </a:endParaRPr>
          </a:p>
        </p:txBody>
      </p:sp>
      <p:sp>
        <p:nvSpPr>
          <p:cNvPr id="4" name="Teardrop 3"/>
          <p:cNvSpPr/>
          <p:nvPr/>
        </p:nvSpPr>
        <p:spPr>
          <a:xfrm rot="16200000">
            <a:off x="53675" y="-53676"/>
            <a:ext cx="1825626" cy="193297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entagon 4"/>
          <p:cNvSpPr/>
          <p:nvPr/>
        </p:nvSpPr>
        <p:spPr>
          <a:xfrm>
            <a:off x="2060294" y="1534090"/>
            <a:ext cx="7674015" cy="74395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smtClean="0">
                <a:solidFill>
                  <a:schemeClr val="tx1"/>
                </a:solidFill>
                <a:effectLst/>
                <a:latin typeface="Söhne"/>
              </a:rPr>
              <a:t>Compatibility Issue: </a:t>
            </a:r>
            <a:r>
              <a:rPr lang="en-US" b="0" i="0" dirty="0" smtClean="0">
                <a:solidFill>
                  <a:srgbClr val="374151"/>
                </a:solidFill>
                <a:effectLst/>
                <a:latin typeface="Söhne"/>
              </a:rPr>
              <a:t>Use CSS frameworks like Bootstrap for responsive design that works across various devices and browsers.</a:t>
            </a:r>
            <a:endParaRPr lang="en-US" dirty="0"/>
          </a:p>
        </p:txBody>
      </p:sp>
      <p:pic>
        <p:nvPicPr>
          <p:cNvPr id="6" name="Picture 5"/>
          <p:cNvPicPr>
            <a:picLocks noChangeAspect="1"/>
          </p:cNvPicPr>
          <p:nvPr/>
        </p:nvPicPr>
        <p:blipFill>
          <a:blip r:embed="rId2"/>
          <a:stretch>
            <a:fillRect/>
          </a:stretch>
        </p:blipFill>
        <p:spPr>
          <a:xfrm>
            <a:off x="2060294" y="2600559"/>
            <a:ext cx="7693819" cy="755970"/>
          </a:xfrm>
          <a:prstGeom prst="rect">
            <a:avLst/>
          </a:prstGeom>
        </p:spPr>
      </p:pic>
      <p:pic>
        <p:nvPicPr>
          <p:cNvPr id="7" name="Picture 6"/>
          <p:cNvPicPr>
            <a:picLocks noChangeAspect="1"/>
          </p:cNvPicPr>
          <p:nvPr/>
        </p:nvPicPr>
        <p:blipFill>
          <a:blip r:embed="rId2"/>
          <a:stretch>
            <a:fillRect/>
          </a:stretch>
        </p:blipFill>
        <p:spPr>
          <a:xfrm>
            <a:off x="2060294" y="3582091"/>
            <a:ext cx="7693819" cy="755970"/>
          </a:xfrm>
          <a:prstGeom prst="rect">
            <a:avLst/>
          </a:prstGeom>
        </p:spPr>
      </p:pic>
      <p:pic>
        <p:nvPicPr>
          <p:cNvPr id="8" name="Picture 7"/>
          <p:cNvPicPr>
            <a:picLocks noChangeAspect="1"/>
          </p:cNvPicPr>
          <p:nvPr/>
        </p:nvPicPr>
        <p:blipFill>
          <a:blip r:embed="rId2"/>
          <a:stretch>
            <a:fillRect/>
          </a:stretch>
        </p:blipFill>
        <p:spPr>
          <a:xfrm>
            <a:off x="2060294" y="4699354"/>
            <a:ext cx="7693819" cy="755970"/>
          </a:xfrm>
          <a:prstGeom prst="rect">
            <a:avLst/>
          </a:prstGeom>
        </p:spPr>
      </p:pic>
      <p:pic>
        <p:nvPicPr>
          <p:cNvPr id="9" name="Picture 8"/>
          <p:cNvPicPr>
            <a:picLocks noChangeAspect="1"/>
          </p:cNvPicPr>
          <p:nvPr/>
        </p:nvPicPr>
        <p:blipFill>
          <a:blip r:embed="rId2"/>
          <a:stretch>
            <a:fillRect/>
          </a:stretch>
        </p:blipFill>
        <p:spPr>
          <a:xfrm>
            <a:off x="2060294" y="5782515"/>
            <a:ext cx="7693819" cy="755970"/>
          </a:xfrm>
          <a:prstGeom prst="rect">
            <a:avLst/>
          </a:prstGeom>
        </p:spPr>
      </p:pic>
      <p:sp>
        <p:nvSpPr>
          <p:cNvPr id="10" name="TextBox 9"/>
          <p:cNvSpPr txBox="1"/>
          <p:nvPr/>
        </p:nvSpPr>
        <p:spPr>
          <a:xfrm>
            <a:off x="4597669" y="1148067"/>
            <a:ext cx="2407534" cy="369332"/>
          </a:xfrm>
          <a:prstGeom prst="rect">
            <a:avLst/>
          </a:prstGeom>
          <a:noFill/>
        </p:spPr>
        <p:txBody>
          <a:bodyPr wrap="square" rtlCol="0">
            <a:spAutoFit/>
          </a:bodyPr>
          <a:lstStyle/>
          <a:p>
            <a:pPr algn="ctr"/>
            <a:r>
              <a:rPr lang="en-US" b="1" i="0" dirty="0" smtClean="0">
                <a:effectLst/>
                <a:latin typeface="Söhne"/>
              </a:rPr>
              <a:t>Technical Hurdles</a:t>
            </a:r>
            <a:endParaRPr lang="en-US" dirty="0"/>
          </a:p>
        </p:txBody>
      </p:sp>
      <p:pic>
        <p:nvPicPr>
          <p:cNvPr id="12" name="Picture 11"/>
          <p:cNvPicPr>
            <a:picLocks noChangeAspect="1"/>
          </p:cNvPicPr>
          <p:nvPr/>
        </p:nvPicPr>
        <p:blipFill>
          <a:blip r:embed="rId3"/>
          <a:stretch>
            <a:fillRect/>
          </a:stretch>
        </p:blipFill>
        <p:spPr>
          <a:xfrm>
            <a:off x="9296994" y="3582091"/>
            <a:ext cx="874629" cy="755970"/>
          </a:xfrm>
          <a:prstGeom prst="rect">
            <a:avLst/>
          </a:prstGeom>
        </p:spPr>
      </p:pic>
      <p:pic>
        <p:nvPicPr>
          <p:cNvPr id="14" name="Picture 13"/>
          <p:cNvPicPr>
            <a:picLocks noChangeAspect="1"/>
          </p:cNvPicPr>
          <p:nvPr/>
        </p:nvPicPr>
        <p:blipFill>
          <a:blip r:embed="rId4"/>
          <a:stretch>
            <a:fillRect/>
          </a:stretch>
        </p:blipFill>
        <p:spPr>
          <a:xfrm>
            <a:off x="9313014" y="5782515"/>
            <a:ext cx="877900" cy="755970"/>
          </a:xfrm>
          <a:prstGeom prst="rect">
            <a:avLst/>
          </a:prstGeom>
        </p:spPr>
      </p:pic>
      <p:pic>
        <p:nvPicPr>
          <p:cNvPr id="15" name="Picture 14"/>
          <p:cNvPicPr>
            <a:picLocks noChangeAspect="1"/>
          </p:cNvPicPr>
          <p:nvPr/>
        </p:nvPicPr>
        <p:blipFill>
          <a:blip r:embed="rId4"/>
          <a:stretch>
            <a:fillRect/>
          </a:stretch>
        </p:blipFill>
        <p:spPr>
          <a:xfrm>
            <a:off x="9280219" y="4699354"/>
            <a:ext cx="877900" cy="755970"/>
          </a:xfrm>
          <a:prstGeom prst="rect">
            <a:avLst/>
          </a:prstGeom>
        </p:spPr>
      </p:pic>
      <p:pic>
        <p:nvPicPr>
          <p:cNvPr id="16" name="Picture 15"/>
          <p:cNvPicPr>
            <a:picLocks noChangeAspect="1"/>
          </p:cNvPicPr>
          <p:nvPr/>
        </p:nvPicPr>
        <p:blipFill>
          <a:blip r:embed="rId4"/>
          <a:stretch>
            <a:fillRect/>
          </a:stretch>
        </p:blipFill>
        <p:spPr>
          <a:xfrm>
            <a:off x="9293723" y="1528083"/>
            <a:ext cx="877900" cy="755970"/>
          </a:xfrm>
          <a:prstGeom prst="rect">
            <a:avLst/>
          </a:prstGeom>
        </p:spPr>
      </p:pic>
      <p:pic>
        <p:nvPicPr>
          <p:cNvPr id="17" name="Picture 16"/>
          <p:cNvPicPr>
            <a:picLocks noChangeAspect="1"/>
          </p:cNvPicPr>
          <p:nvPr/>
        </p:nvPicPr>
        <p:blipFill>
          <a:blip r:embed="rId4"/>
          <a:stretch>
            <a:fillRect/>
          </a:stretch>
        </p:blipFill>
        <p:spPr>
          <a:xfrm>
            <a:off x="9313014" y="2600559"/>
            <a:ext cx="877900" cy="755970"/>
          </a:xfrm>
          <a:prstGeom prst="rect">
            <a:avLst/>
          </a:prstGeom>
        </p:spPr>
      </p:pic>
      <p:sp>
        <p:nvSpPr>
          <p:cNvPr id="18" name="TextBox 17"/>
          <p:cNvSpPr txBox="1"/>
          <p:nvPr/>
        </p:nvSpPr>
        <p:spPr>
          <a:xfrm>
            <a:off x="4620818" y="2252298"/>
            <a:ext cx="2384385" cy="369332"/>
          </a:xfrm>
          <a:prstGeom prst="rect">
            <a:avLst/>
          </a:prstGeom>
          <a:noFill/>
        </p:spPr>
        <p:txBody>
          <a:bodyPr wrap="square" rtlCol="0">
            <a:spAutoFit/>
          </a:bodyPr>
          <a:lstStyle/>
          <a:p>
            <a:pPr algn="ctr"/>
            <a:r>
              <a:rPr lang="en-US" b="1" i="0" dirty="0" smtClean="0">
                <a:effectLst/>
                <a:latin typeface="Söhne"/>
              </a:rPr>
              <a:t>Design Challenges</a:t>
            </a:r>
            <a:endParaRPr lang="en-US" dirty="0"/>
          </a:p>
        </p:txBody>
      </p:sp>
      <p:sp>
        <p:nvSpPr>
          <p:cNvPr id="20" name="Rectangle 19"/>
          <p:cNvSpPr/>
          <p:nvPr/>
        </p:nvSpPr>
        <p:spPr>
          <a:xfrm>
            <a:off x="2203048" y="2638687"/>
            <a:ext cx="7109966" cy="646331"/>
          </a:xfrm>
          <a:prstGeom prst="rect">
            <a:avLst/>
          </a:prstGeom>
        </p:spPr>
        <p:txBody>
          <a:bodyPr wrap="square">
            <a:spAutoFit/>
          </a:bodyPr>
          <a:lstStyle/>
          <a:p>
            <a:r>
              <a:rPr lang="en-US" b="1" i="0" dirty="0" smtClean="0">
                <a:effectLst/>
                <a:latin typeface="Söhne"/>
              </a:rPr>
              <a:t>Responsive Design</a:t>
            </a:r>
            <a:r>
              <a:rPr lang="en-US" i="0" dirty="0" smtClean="0">
                <a:effectLst/>
                <a:latin typeface="Söhne"/>
              </a:rPr>
              <a:t>: </a:t>
            </a:r>
            <a:r>
              <a:rPr lang="en-US" i="0" dirty="0" smtClean="0">
                <a:solidFill>
                  <a:srgbClr val="374151"/>
                </a:solidFill>
                <a:effectLst/>
                <a:latin typeface="Söhne"/>
              </a:rPr>
              <a:t>Test</a:t>
            </a:r>
            <a:r>
              <a:rPr lang="en-US" b="0" i="0" dirty="0" smtClean="0">
                <a:solidFill>
                  <a:srgbClr val="374151"/>
                </a:solidFill>
                <a:effectLst/>
                <a:latin typeface="Söhne"/>
              </a:rPr>
              <a:t> the website on multiple devices to ensure responsiveness.</a:t>
            </a:r>
            <a:endParaRPr lang="en-US" dirty="0"/>
          </a:p>
        </p:txBody>
      </p:sp>
      <p:sp>
        <p:nvSpPr>
          <p:cNvPr id="21" name="Rectangle 20"/>
          <p:cNvSpPr/>
          <p:nvPr/>
        </p:nvSpPr>
        <p:spPr>
          <a:xfrm>
            <a:off x="2203048" y="3636910"/>
            <a:ext cx="6096000" cy="646331"/>
          </a:xfrm>
          <a:prstGeom prst="rect">
            <a:avLst/>
          </a:prstGeom>
        </p:spPr>
        <p:txBody>
          <a:bodyPr>
            <a:spAutoFit/>
          </a:bodyPr>
          <a:lstStyle/>
          <a:p>
            <a:r>
              <a:rPr lang="en-US" b="1" i="0" dirty="0" smtClean="0">
                <a:effectLst/>
                <a:latin typeface="Söhne"/>
              </a:rPr>
              <a:t>Data Migration: </a:t>
            </a:r>
            <a:r>
              <a:rPr lang="en-US" b="0" i="0" dirty="0" smtClean="0">
                <a:solidFill>
                  <a:srgbClr val="374151"/>
                </a:solidFill>
                <a:effectLst/>
                <a:latin typeface="Söhne"/>
              </a:rPr>
              <a:t>Develop and test a robust data migration plan before executing it.</a:t>
            </a:r>
            <a:endParaRPr lang="en-US" dirty="0"/>
          </a:p>
        </p:txBody>
      </p:sp>
      <p:sp>
        <p:nvSpPr>
          <p:cNvPr id="22" name="TextBox 21"/>
          <p:cNvSpPr txBox="1"/>
          <p:nvPr/>
        </p:nvSpPr>
        <p:spPr>
          <a:xfrm>
            <a:off x="4758515" y="3291268"/>
            <a:ext cx="2693004" cy="369332"/>
          </a:xfrm>
          <a:prstGeom prst="rect">
            <a:avLst/>
          </a:prstGeom>
          <a:noFill/>
        </p:spPr>
        <p:txBody>
          <a:bodyPr wrap="square" rtlCol="0">
            <a:spAutoFit/>
          </a:bodyPr>
          <a:lstStyle/>
          <a:p>
            <a:r>
              <a:rPr lang="en-US" b="1" i="0" dirty="0" smtClean="0">
                <a:effectLst/>
                <a:latin typeface="Söhne"/>
              </a:rPr>
              <a:t>Data Management</a:t>
            </a:r>
            <a:endParaRPr lang="en-US" dirty="0"/>
          </a:p>
        </p:txBody>
      </p:sp>
      <p:sp>
        <p:nvSpPr>
          <p:cNvPr id="23" name="Rectangle 22"/>
          <p:cNvSpPr/>
          <p:nvPr/>
        </p:nvSpPr>
        <p:spPr>
          <a:xfrm>
            <a:off x="2203048" y="4754173"/>
            <a:ext cx="6096000" cy="646331"/>
          </a:xfrm>
          <a:prstGeom prst="rect">
            <a:avLst/>
          </a:prstGeom>
        </p:spPr>
        <p:txBody>
          <a:bodyPr>
            <a:spAutoFit/>
          </a:bodyPr>
          <a:lstStyle/>
          <a:p>
            <a:r>
              <a:rPr lang="en-US" b="1" i="0" dirty="0" smtClean="0">
                <a:effectLst/>
                <a:latin typeface="Söhne"/>
              </a:rPr>
              <a:t>Team Coordination: </a:t>
            </a:r>
            <a:r>
              <a:rPr lang="en-US" b="0" i="0" dirty="0" smtClean="0">
                <a:solidFill>
                  <a:srgbClr val="374151"/>
                </a:solidFill>
                <a:effectLst/>
                <a:latin typeface="Söhne"/>
              </a:rPr>
              <a:t>Conduct regular team meetings to discuss challenges and brainstorm solution.</a:t>
            </a:r>
            <a:endParaRPr lang="en-US" dirty="0"/>
          </a:p>
        </p:txBody>
      </p:sp>
      <p:sp>
        <p:nvSpPr>
          <p:cNvPr id="24" name="TextBox 23"/>
          <p:cNvSpPr txBox="1"/>
          <p:nvPr/>
        </p:nvSpPr>
        <p:spPr>
          <a:xfrm>
            <a:off x="3883273" y="4357432"/>
            <a:ext cx="4048562" cy="369332"/>
          </a:xfrm>
          <a:prstGeom prst="rect">
            <a:avLst/>
          </a:prstGeom>
          <a:noFill/>
        </p:spPr>
        <p:txBody>
          <a:bodyPr wrap="square" rtlCol="0">
            <a:spAutoFit/>
          </a:bodyPr>
          <a:lstStyle/>
          <a:p>
            <a:r>
              <a:rPr lang="en-US" b="1" i="0" dirty="0" smtClean="0">
                <a:effectLst/>
                <a:latin typeface="Söhne"/>
              </a:rPr>
              <a:t>Communication and Collaboration</a:t>
            </a:r>
            <a:endParaRPr lang="en-US" dirty="0"/>
          </a:p>
        </p:txBody>
      </p:sp>
      <p:sp>
        <p:nvSpPr>
          <p:cNvPr id="25" name="Rectangle 24"/>
          <p:cNvSpPr/>
          <p:nvPr/>
        </p:nvSpPr>
        <p:spPr>
          <a:xfrm>
            <a:off x="2203048" y="5816617"/>
            <a:ext cx="6096000" cy="646331"/>
          </a:xfrm>
          <a:prstGeom prst="rect">
            <a:avLst/>
          </a:prstGeom>
        </p:spPr>
        <p:txBody>
          <a:bodyPr>
            <a:spAutoFit/>
          </a:bodyPr>
          <a:lstStyle/>
          <a:p>
            <a:r>
              <a:rPr lang="en-US" b="1" i="0" dirty="0" smtClean="0">
                <a:effectLst/>
                <a:latin typeface="Söhne"/>
              </a:rPr>
              <a:t>Time Constraints: </a:t>
            </a:r>
            <a:r>
              <a:rPr lang="en-US" b="0" i="0" dirty="0" smtClean="0">
                <a:solidFill>
                  <a:srgbClr val="374151"/>
                </a:solidFill>
                <a:effectLst/>
                <a:latin typeface="Söhne"/>
              </a:rPr>
              <a:t>Prioritize tasks and features based on their impact on the project's success.</a:t>
            </a:r>
            <a:endParaRPr lang="en-US" dirty="0"/>
          </a:p>
        </p:txBody>
      </p:sp>
      <p:sp>
        <p:nvSpPr>
          <p:cNvPr id="26" name="TextBox 25"/>
          <p:cNvSpPr txBox="1"/>
          <p:nvPr/>
        </p:nvSpPr>
        <p:spPr>
          <a:xfrm>
            <a:off x="4548663" y="5447285"/>
            <a:ext cx="2697275" cy="369332"/>
          </a:xfrm>
          <a:prstGeom prst="rect">
            <a:avLst/>
          </a:prstGeom>
          <a:noFill/>
        </p:spPr>
        <p:txBody>
          <a:bodyPr wrap="square" rtlCol="0">
            <a:spAutoFit/>
          </a:bodyPr>
          <a:lstStyle/>
          <a:p>
            <a:r>
              <a:rPr lang="en-US" b="1" i="0" smtClean="0">
                <a:effectLst/>
                <a:latin typeface="Söhne"/>
              </a:rPr>
              <a:t>Resource Constraints</a:t>
            </a:r>
            <a:endParaRPr lang="en-US"/>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87" y="344085"/>
            <a:ext cx="1288202" cy="1146999"/>
          </a:xfrm>
          <a:prstGeom prst="rect">
            <a:avLst/>
          </a:prstGeom>
        </p:spPr>
      </p:pic>
    </p:spTree>
    <p:extLst>
      <p:ext uri="{BB962C8B-B14F-4D97-AF65-F5344CB8AC3E}">
        <p14:creationId xmlns:p14="http://schemas.microsoft.com/office/powerpoint/2010/main" val="1843661933"/>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80">
                                          <p:stCondLst>
                                            <p:cond delay="0"/>
                                          </p:stCondLst>
                                        </p:cTn>
                                        <p:tgtEl>
                                          <p:spTgt spid="27"/>
                                        </p:tgtEl>
                                      </p:cBhvr>
                                    </p:animEffect>
                                    <p:anim calcmode="lin" valueType="num">
                                      <p:cBhvr>
                                        <p:cTn id="2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9" dur="26">
                                          <p:stCondLst>
                                            <p:cond delay="650"/>
                                          </p:stCondLst>
                                        </p:cTn>
                                        <p:tgtEl>
                                          <p:spTgt spid="27"/>
                                        </p:tgtEl>
                                      </p:cBhvr>
                                      <p:to x="100000" y="60000"/>
                                    </p:animScale>
                                    <p:animScale>
                                      <p:cBhvr>
                                        <p:cTn id="30" dur="166" decel="50000">
                                          <p:stCondLst>
                                            <p:cond delay="676"/>
                                          </p:stCondLst>
                                        </p:cTn>
                                        <p:tgtEl>
                                          <p:spTgt spid="27"/>
                                        </p:tgtEl>
                                      </p:cBhvr>
                                      <p:to x="100000" y="100000"/>
                                    </p:animScale>
                                    <p:animScale>
                                      <p:cBhvr>
                                        <p:cTn id="31" dur="26">
                                          <p:stCondLst>
                                            <p:cond delay="1312"/>
                                          </p:stCondLst>
                                        </p:cTn>
                                        <p:tgtEl>
                                          <p:spTgt spid="27"/>
                                        </p:tgtEl>
                                      </p:cBhvr>
                                      <p:to x="100000" y="80000"/>
                                    </p:animScale>
                                    <p:animScale>
                                      <p:cBhvr>
                                        <p:cTn id="32" dur="166" decel="50000">
                                          <p:stCondLst>
                                            <p:cond delay="1338"/>
                                          </p:stCondLst>
                                        </p:cTn>
                                        <p:tgtEl>
                                          <p:spTgt spid="27"/>
                                        </p:tgtEl>
                                      </p:cBhvr>
                                      <p:to x="100000" y="100000"/>
                                    </p:animScale>
                                    <p:animScale>
                                      <p:cBhvr>
                                        <p:cTn id="33" dur="26">
                                          <p:stCondLst>
                                            <p:cond delay="1642"/>
                                          </p:stCondLst>
                                        </p:cTn>
                                        <p:tgtEl>
                                          <p:spTgt spid="27"/>
                                        </p:tgtEl>
                                      </p:cBhvr>
                                      <p:to x="100000" y="90000"/>
                                    </p:animScale>
                                    <p:animScale>
                                      <p:cBhvr>
                                        <p:cTn id="34" dur="166" decel="50000">
                                          <p:stCondLst>
                                            <p:cond delay="1668"/>
                                          </p:stCondLst>
                                        </p:cTn>
                                        <p:tgtEl>
                                          <p:spTgt spid="27"/>
                                        </p:tgtEl>
                                      </p:cBhvr>
                                      <p:to x="100000" y="100000"/>
                                    </p:animScale>
                                    <p:animScale>
                                      <p:cBhvr>
                                        <p:cTn id="35" dur="26">
                                          <p:stCondLst>
                                            <p:cond delay="1808"/>
                                          </p:stCondLst>
                                        </p:cTn>
                                        <p:tgtEl>
                                          <p:spTgt spid="27"/>
                                        </p:tgtEl>
                                      </p:cBhvr>
                                      <p:to x="100000" y="95000"/>
                                    </p:animScale>
                                    <p:animScale>
                                      <p:cBhvr>
                                        <p:cTn id="36" dur="166" decel="50000">
                                          <p:stCondLst>
                                            <p:cond delay="1834"/>
                                          </p:stCondLst>
                                        </p:cTn>
                                        <p:tgtEl>
                                          <p:spTgt spid="27"/>
                                        </p:tgtEl>
                                      </p:cBhvr>
                                      <p:to x="100000" y="100000"/>
                                    </p:animScale>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par>
                          <p:cTn id="48" fill="hold">
                            <p:stCondLst>
                              <p:cond delay="3000"/>
                            </p:stCondLst>
                            <p:childTnLst>
                              <p:par>
                                <p:cTn id="49" presetID="42"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par>
                          <p:cTn id="59" fill="hold">
                            <p:stCondLst>
                              <p:cond delay="4000"/>
                            </p:stCondLst>
                            <p:childTnLst>
                              <p:par>
                                <p:cTn id="60" presetID="42" presetClass="entr" presetSubtype="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00"/>
                                        <p:tgtEl>
                                          <p:spTgt spid="7"/>
                                        </p:tgtEl>
                                      </p:cBhvr>
                                    </p:animEffect>
                                    <p:anim calcmode="lin" valueType="num">
                                      <p:cBhvr>
                                        <p:cTn id="68" dur="1000" fill="hold"/>
                                        <p:tgtEl>
                                          <p:spTgt spid="7"/>
                                        </p:tgtEl>
                                        <p:attrNameLst>
                                          <p:attrName>ppt_x</p:attrName>
                                        </p:attrNameLst>
                                      </p:cBhvr>
                                      <p:tavLst>
                                        <p:tav tm="0">
                                          <p:val>
                                            <p:strVal val="#ppt_x"/>
                                          </p:val>
                                        </p:tav>
                                        <p:tav tm="100000">
                                          <p:val>
                                            <p:strVal val="#ppt_x"/>
                                          </p:val>
                                        </p:tav>
                                      </p:tavLst>
                                    </p:anim>
                                    <p:anim calcmode="lin" valueType="num">
                                      <p:cBhvr>
                                        <p:cTn id="69" dur="1000" fill="hold"/>
                                        <p:tgtEl>
                                          <p:spTgt spid="7"/>
                                        </p:tgtEl>
                                        <p:attrNameLst>
                                          <p:attrName>ppt_y</p:attrName>
                                        </p:attrNameLst>
                                      </p:cBhvr>
                                      <p:tavLst>
                                        <p:tav tm="0">
                                          <p:val>
                                            <p:strVal val="#ppt_y+.1"/>
                                          </p:val>
                                        </p:tav>
                                        <p:tav tm="100000">
                                          <p:val>
                                            <p:strVal val="#ppt_y"/>
                                          </p:val>
                                        </p:tav>
                                      </p:tavLst>
                                    </p:anim>
                                  </p:childTnLst>
                                </p:cTn>
                              </p:par>
                            </p:childTnLst>
                          </p:cTn>
                        </p:par>
                        <p:par>
                          <p:cTn id="70" fill="hold">
                            <p:stCondLst>
                              <p:cond delay="5000"/>
                            </p:stCondLst>
                            <p:childTnLst>
                              <p:par>
                                <p:cTn id="71" presetID="42"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anim calcmode="lin" valueType="num">
                                      <p:cBhvr>
                                        <p:cTn id="74" dur="1000" fill="hold"/>
                                        <p:tgtEl>
                                          <p:spTgt spid="24"/>
                                        </p:tgtEl>
                                        <p:attrNameLst>
                                          <p:attrName>ppt_x</p:attrName>
                                        </p:attrNameLst>
                                      </p:cBhvr>
                                      <p:tavLst>
                                        <p:tav tm="0">
                                          <p:val>
                                            <p:strVal val="#ppt_x"/>
                                          </p:val>
                                        </p:tav>
                                        <p:tav tm="100000">
                                          <p:val>
                                            <p:strVal val="#ppt_x"/>
                                          </p:val>
                                        </p:tav>
                                      </p:tavLst>
                                    </p:anim>
                                    <p:anim calcmode="lin" valueType="num">
                                      <p:cBhvr>
                                        <p:cTn id="75" dur="1000" fill="hold"/>
                                        <p:tgtEl>
                                          <p:spTgt spid="2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1000"/>
                                        <p:tgtEl>
                                          <p:spTgt spid="8"/>
                                        </p:tgtEl>
                                      </p:cBhvr>
                                    </p:animEffect>
                                    <p:anim calcmode="lin" valueType="num">
                                      <p:cBhvr>
                                        <p:cTn id="79" dur="1000" fill="hold"/>
                                        <p:tgtEl>
                                          <p:spTgt spid="8"/>
                                        </p:tgtEl>
                                        <p:attrNameLst>
                                          <p:attrName>ppt_x</p:attrName>
                                        </p:attrNameLst>
                                      </p:cBhvr>
                                      <p:tavLst>
                                        <p:tav tm="0">
                                          <p:val>
                                            <p:strVal val="#ppt_x"/>
                                          </p:val>
                                        </p:tav>
                                        <p:tav tm="100000">
                                          <p:val>
                                            <p:strVal val="#ppt_x"/>
                                          </p:val>
                                        </p:tav>
                                      </p:tavLst>
                                    </p:anim>
                                    <p:anim calcmode="lin" valueType="num">
                                      <p:cBhvr>
                                        <p:cTn id="80" dur="1000" fill="hold"/>
                                        <p:tgtEl>
                                          <p:spTgt spid="8"/>
                                        </p:tgtEl>
                                        <p:attrNameLst>
                                          <p:attrName>ppt_y</p:attrName>
                                        </p:attrNameLst>
                                      </p:cBhvr>
                                      <p:tavLst>
                                        <p:tav tm="0">
                                          <p:val>
                                            <p:strVal val="#ppt_y+.1"/>
                                          </p:val>
                                        </p:tav>
                                        <p:tav tm="100000">
                                          <p:val>
                                            <p:strVal val="#ppt_y"/>
                                          </p:val>
                                        </p:tav>
                                      </p:tavLst>
                                    </p:anim>
                                  </p:childTnLst>
                                </p:cTn>
                              </p:par>
                            </p:childTnLst>
                          </p:cTn>
                        </p:par>
                        <p:par>
                          <p:cTn id="81" fill="hold">
                            <p:stCondLst>
                              <p:cond delay="6000"/>
                            </p:stCondLst>
                            <p:childTnLst>
                              <p:par>
                                <p:cTn id="82" presetID="42" presetClass="entr" presetSubtype="0" fill="hold" grpId="0"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1000"/>
                                        <p:tgtEl>
                                          <p:spTgt spid="26"/>
                                        </p:tgtEl>
                                      </p:cBhvr>
                                    </p:animEffect>
                                    <p:anim calcmode="lin" valueType="num">
                                      <p:cBhvr>
                                        <p:cTn id="85" dur="1000" fill="hold"/>
                                        <p:tgtEl>
                                          <p:spTgt spid="26"/>
                                        </p:tgtEl>
                                        <p:attrNameLst>
                                          <p:attrName>ppt_x</p:attrName>
                                        </p:attrNameLst>
                                      </p:cBhvr>
                                      <p:tavLst>
                                        <p:tav tm="0">
                                          <p:val>
                                            <p:strVal val="#ppt_x"/>
                                          </p:val>
                                        </p:tav>
                                        <p:tav tm="100000">
                                          <p:val>
                                            <p:strVal val="#ppt_x"/>
                                          </p:val>
                                        </p:tav>
                                      </p:tavLst>
                                    </p:anim>
                                    <p:anim calcmode="lin" valueType="num">
                                      <p:cBhvr>
                                        <p:cTn id="86" dur="1000" fill="hold"/>
                                        <p:tgtEl>
                                          <p:spTgt spid="26"/>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fade">
                                      <p:cBhvr>
                                        <p:cTn id="89" dur="1000"/>
                                        <p:tgtEl>
                                          <p:spTgt spid="9"/>
                                        </p:tgtEl>
                                      </p:cBhvr>
                                    </p:animEffect>
                                    <p:anim calcmode="lin" valueType="num">
                                      <p:cBhvr>
                                        <p:cTn id="90" dur="1000" fill="hold"/>
                                        <p:tgtEl>
                                          <p:spTgt spid="9"/>
                                        </p:tgtEl>
                                        <p:attrNameLst>
                                          <p:attrName>ppt_x</p:attrName>
                                        </p:attrNameLst>
                                      </p:cBhvr>
                                      <p:tavLst>
                                        <p:tav tm="0">
                                          <p:val>
                                            <p:strVal val="#ppt_x"/>
                                          </p:val>
                                        </p:tav>
                                        <p:tav tm="100000">
                                          <p:val>
                                            <p:strVal val="#ppt_x"/>
                                          </p:val>
                                        </p:tav>
                                      </p:tavLst>
                                    </p:anim>
                                    <p:anim calcmode="lin" valueType="num">
                                      <p:cBhvr>
                                        <p:cTn id="91" dur="1000" fill="hold"/>
                                        <p:tgtEl>
                                          <p:spTgt spid="9"/>
                                        </p:tgtEl>
                                        <p:attrNameLst>
                                          <p:attrName>ppt_y</p:attrName>
                                        </p:attrNameLst>
                                      </p:cBhvr>
                                      <p:tavLst>
                                        <p:tav tm="0">
                                          <p:val>
                                            <p:strVal val="#ppt_y+.1"/>
                                          </p:val>
                                        </p:tav>
                                        <p:tav tm="100000">
                                          <p:val>
                                            <p:strVal val="#ppt_y"/>
                                          </p:val>
                                        </p:tav>
                                      </p:tavLst>
                                    </p:anim>
                                  </p:childTnLst>
                                </p:cTn>
                              </p:par>
                            </p:childTnLst>
                          </p:cTn>
                        </p:par>
                        <p:par>
                          <p:cTn id="92" fill="hold">
                            <p:stCondLst>
                              <p:cond delay="7000"/>
                            </p:stCondLst>
                            <p:childTnLst>
                              <p:par>
                                <p:cTn id="93" presetID="6" presetClass="entr" presetSubtype="16" fill="hold"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circle(in)">
                                      <p:cBhvr>
                                        <p:cTn id="95" dur="2000"/>
                                        <p:tgtEl>
                                          <p:spTgt spid="16"/>
                                        </p:tgtEl>
                                      </p:cBhvr>
                                    </p:animEffect>
                                  </p:childTnLst>
                                </p:cTn>
                              </p:par>
                              <p:par>
                                <p:cTn id="96" presetID="6" presetClass="entr" presetSubtype="16"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circle(in)">
                                      <p:cBhvr>
                                        <p:cTn id="98" dur="2000"/>
                                        <p:tgtEl>
                                          <p:spTgt spid="17"/>
                                        </p:tgtEl>
                                      </p:cBhvr>
                                    </p:animEffect>
                                  </p:childTnLst>
                                </p:cTn>
                              </p:par>
                              <p:par>
                                <p:cTn id="99" presetID="6" presetClass="entr" presetSubtype="16" fill="hold" nodeType="withEffect">
                                  <p:stCondLst>
                                    <p:cond delay="0"/>
                                  </p:stCondLst>
                                  <p:childTnLst>
                                    <p:set>
                                      <p:cBhvr>
                                        <p:cTn id="100" dur="1" fill="hold">
                                          <p:stCondLst>
                                            <p:cond delay="0"/>
                                          </p:stCondLst>
                                        </p:cTn>
                                        <p:tgtEl>
                                          <p:spTgt spid="12"/>
                                        </p:tgtEl>
                                        <p:attrNameLst>
                                          <p:attrName>style.visibility</p:attrName>
                                        </p:attrNameLst>
                                      </p:cBhvr>
                                      <p:to>
                                        <p:strVal val="visible"/>
                                      </p:to>
                                    </p:set>
                                    <p:animEffect transition="in" filter="circle(in)">
                                      <p:cBhvr>
                                        <p:cTn id="101" dur="2000"/>
                                        <p:tgtEl>
                                          <p:spTgt spid="12"/>
                                        </p:tgtEl>
                                      </p:cBhvr>
                                    </p:animEffect>
                                  </p:childTnLst>
                                </p:cTn>
                              </p:par>
                              <p:par>
                                <p:cTn id="102" presetID="6" presetClass="entr" presetSubtype="16" fill="hold" nodeType="with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circle(in)">
                                      <p:cBhvr>
                                        <p:cTn id="104" dur="2000"/>
                                        <p:tgtEl>
                                          <p:spTgt spid="15"/>
                                        </p:tgtEl>
                                      </p:cBhvr>
                                    </p:animEffect>
                                  </p:childTnLst>
                                </p:cTn>
                              </p:par>
                              <p:par>
                                <p:cTn id="105" presetID="6" presetClass="entr" presetSubtype="16"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circle(in)">
                                      <p:cBhvr>
                                        <p:cTn id="10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p:bldP spid="18" grpId="0"/>
      <p:bldP spid="22"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976" y="0"/>
            <a:ext cx="2687842" cy="688171"/>
          </a:xfrm>
        </p:spPr>
        <p:txBody>
          <a:bodyPr>
            <a:normAutofit fontScale="90000"/>
          </a:bodyPr>
          <a:lstStyle/>
          <a:p>
            <a:r>
              <a:rPr lang="en-US" b="1" dirty="0" smtClean="0">
                <a:latin typeface="Browallia New" panose="020B0604020202020204" pitchFamily="34" charset="-34"/>
                <a:cs typeface="Browallia New" panose="020B0604020202020204" pitchFamily="34" charset="-34"/>
              </a:rPr>
              <a:t>CON</a:t>
            </a:r>
            <a:r>
              <a:rPr lang="en-US" b="1" dirty="0" smtClean="0">
                <a:solidFill>
                  <a:srgbClr val="92D050"/>
                </a:solidFill>
                <a:latin typeface="Browallia New" panose="020B0604020202020204" pitchFamily="34" charset="-34"/>
                <a:cs typeface="Browallia New" panose="020B0604020202020204" pitchFamily="34" charset="-34"/>
              </a:rPr>
              <a:t>CLUSIONS</a:t>
            </a:r>
            <a:endParaRPr lang="en-US" b="1" dirty="0">
              <a:solidFill>
                <a:srgbClr val="92D050"/>
              </a:solidFill>
              <a:latin typeface="Browallia New" panose="020B0604020202020204" pitchFamily="34" charset="-34"/>
              <a:cs typeface="Browallia New" panose="020B0604020202020204" pitchFamily="34" charset="-34"/>
            </a:endParaRPr>
          </a:p>
        </p:txBody>
      </p:sp>
      <p:sp>
        <p:nvSpPr>
          <p:cNvPr id="4" name="Teardrop 3"/>
          <p:cNvSpPr/>
          <p:nvPr/>
        </p:nvSpPr>
        <p:spPr>
          <a:xfrm rot="16200000">
            <a:off x="53675" y="-53676"/>
            <a:ext cx="1825626" cy="193297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87" y="344085"/>
            <a:ext cx="1288202" cy="114699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953" y="5180361"/>
            <a:ext cx="5694158" cy="158509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7022" y="2951037"/>
            <a:ext cx="2130777" cy="2130777"/>
          </a:xfrm>
          <a:prstGeom prst="rect">
            <a:avLst/>
          </a:prstGeom>
        </p:spPr>
      </p:pic>
      <p:sp>
        <p:nvSpPr>
          <p:cNvPr id="12" name="Bent Arrow 11"/>
          <p:cNvSpPr/>
          <p:nvPr/>
        </p:nvSpPr>
        <p:spPr>
          <a:xfrm>
            <a:off x="2731910" y="1705076"/>
            <a:ext cx="2280357" cy="1177171"/>
          </a:xfrm>
          <a:prstGeom prst="bentArrow">
            <a:avLst>
              <a:gd name="adj1" fmla="val 25000"/>
              <a:gd name="adj2" fmla="val 2164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4422" y="993421"/>
            <a:ext cx="2177223" cy="2212623"/>
          </a:xfrm>
          <a:prstGeom prst="rect">
            <a:avLst/>
          </a:prstGeom>
        </p:spPr>
      </p:pic>
      <p:sp>
        <p:nvSpPr>
          <p:cNvPr id="14" name="Notched Right Arrow 13"/>
          <p:cNvSpPr/>
          <p:nvPr/>
        </p:nvSpPr>
        <p:spPr>
          <a:xfrm>
            <a:off x="7553800" y="1626053"/>
            <a:ext cx="1883711" cy="58656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0577" y="897692"/>
            <a:ext cx="2238534" cy="2043289"/>
          </a:xfrm>
          <a:prstGeom prst="rect">
            <a:avLst/>
          </a:prstGeom>
        </p:spPr>
      </p:pic>
      <p:sp>
        <p:nvSpPr>
          <p:cNvPr id="17" name="Down Arrow 16"/>
          <p:cNvSpPr/>
          <p:nvPr/>
        </p:nvSpPr>
        <p:spPr>
          <a:xfrm>
            <a:off x="10576021" y="3122786"/>
            <a:ext cx="767645" cy="18757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154384"/>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80">
                                          <p:stCondLst>
                                            <p:cond delay="0"/>
                                          </p:stCondLst>
                                        </p:cTn>
                                        <p:tgtEl>
                                          <p:spTgt spid="27"/>
                                        </p:tgtEl>
                                      </p:cBhvr>
                                    </p:animEffect>
                                    <p:anim calcmode="lin" valueType="num">
                                      <p:cBhvr>
                                        <p:cTn id="2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9" dur="26">
                                          <p:stCondLst>
                                            <p:cond delay="650"/>
                                          </p:stCondLst>
                                        </p:cTn>
                                        <p:tgtEl>
                                          <p:spTgt spid="27"/>
                                        </p:tgtEl>
                                      </p:cBhvr>
                                      <p:to x="100000" y="60000"/>
                                    </p:animScale>
                                    <p:animScale>
                                      <p:cBhvr>
                                        <p:cTn id="30" dur="166" decel="50000">
                                          <p:stCondLst>
                                            <p:cond delay="676"/>
                                          </p:stCondLst>
                                        </p:cTn>
                                        <p:tgtEl>
                                          <p:spTgt spid="27"/>
                                        </p:tgtEl>
                                      </p:cBhvr>
                                      <p:to x="100000" y="100000"/>
                                    </p:animScale>
                                    <p:animScale>
                                      <p:cBhvr>
                                        <p:cTn id="31" dur="26">
                                          <p:stCondLst>
                                            <p:cond delay="1312"/>
                                          </p:stCondLst>
                                        </p:cTn>
                                        <p:tgtEl>
                                          <p:spTgt spid="27"/>
                                        </p:tgtEl>
                                      </p:cBhvr>
                                      <p:to x="100000" y="80000"/>
                                    </p:animScale>
                                    <p:animScale>
                                      <p:cBhvr>
                                        <p:cTn id="32" dur="166" decel="50000">
                                          <p:stCondLst>
                                            <p:cond delay="1338"/>
                                          </p:stCondLst>
                                        </p:cTn>
                                        <p:tgtEl>
                                          <p:spTgt spid="27"/>
                                        </p:tgtEl>
                                      </p:cBhvr>
                                      <p:to x="100000" y="100000"/>
                                    </p:animScale>
                                    <p:animScale>
                                      <p:cBhvr>
                                        <p:cTn id="33" dur="26">
                                          <p:stCondLst>
                                            <p:cond delay="1642"/>
                                          </p:stCondLst>
                                        </p:cTn>
                                        <p:tgtEl>
                                          <p:spTgt spid="27"/>
                                        </p:tgtEl>
                                      </p:cBhvr>
                                      <p:to x="100000" y="90000"/>
                                    </p:animScale>
                                    <p:animScale>
                                      <p:cBhvr>
                                        <p:cTn id="34" dur="166" decel="50000">
                                          <p:stCondLst>
                                            <p:cond delay="1668"/>
                                          </p:stCondLst>
                                        </p:cTn>
                                        <p:tgtEl>
                                          <p:spTgt spid="27"/>
                                        </p:tgtEl>
                                      </p:cBhvr>
                                      <p:to x="100000" y="100000"/>
                                    </p:animScale>
                                    <p:animScale>
                                      <p:cBhvr>
                                        <p:cTn id="35" dur="26">
                                          <p:stCondLst>
                                            <p:cond delay="1808"/>
                                          </p:stCondLst>
                                        </p:cTn>
                                        <p:tgtEl>
                                          <p:spTgt spid="27"/>
                                        </p:tgtEl>
                                      </p:cBhvr>
                                      <p:to x="100000" y="95000"/>
                                    </p:animScale>
                                    <p:animScale>
                                      <p:cBhvr>
                                        <p:cTn id="36" dur="166" decel="50000">
                                          <p:stCondLst>
                                            <p:cond delay="1834"/>
                                          </p:stCondLst>
                                        </p:cTn>
                                        <p:tgtEl>
                                          <p:spTgt spid="27"/>
                                        </p:tgtEl>
                                      </p:cBhvr>
                                      <p:to x="100000" y="100000"/>
                                    </p:animScale>
                                  </p:childTnLst>
                                </p:cTn>
                              </p:par>
                            </p:childTnLst>
                          </p:cTn>
                        </p:par>
                        <p:par>
                          <p:cTn id="37" fill="hold">
                            <p:stCondLst>
                              <p:cond delay="2000"/>
                            </p:stCondLst>
                            <p:childTnLst>
                              <p:par>
                                <p:cTn id="38" presetID="42"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42"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42" presetClass="entr" presetSubtype="0"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par>
                          <p:cTn id="55" fill="hold">
                            <p:stCondLst>
                              <p:cond delay="5000"/>
                            </p:stCondLst>
                            <p:childTnLst>
                              <p:par>
                                <p:cTn id="56" presetID="42"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childTnLst>
                          </p:cTn>
                        </p:par>
                        <p:par>
                          <p:cTn id="61" fill="hold">
                            <p:stCondLst>
                              <p:cond delay="6000"/>
                            </p:stCondLst>
                            <p:childTnLst>
                              <p:par>
                                <p:cTn id="62" presetID="42"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par>
                          <p:cTn id="67" fill="hold">
                            <p:stCondLst>
                              <p:cond delay="7000"/>
                            </p:stCondLst>
                            <p:childTnLst>
                              <p:par>
                                <p:cTn id="68" presetID="47" presetClass="entr" presetSubtype="0"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1000"/>
                                        <p:tgtEl>
                                          <p:spTgt spid="17"/>
                                        </p:tgtEl>
                                      </p:cBhvr>
                                    </p:animEffect>
                                    <p:anim calcmode="lin" valueType="num">
                                      <p:cBhvr>
                                        <p:cTn id="71" dur="1000" fill="hold"/>
                                        <p:tgtEl>
                                          <p:spTgt spid="17"/>
                                        </p:tgtEl>
                                        <p:attrNameLst>
                                          <p:attrName>ppt_x</p:attrName>
                                        </p:attrNameLst>
                                      </p:cBhvr>
                                      <p:tavLst>
                                        <p:tav tm="0">
                                          <p:val>
                                            <p:strVal val="#ppt_x"/>
                                          </p:val>
                                        </p:tav>
                                        <p:tav tm="100000">
                                          <p:val>
                                            <p:strVal val="#ppt_x"/>
                                          </p:val>
                                        </p:tav>
                                      </p:tavLst>
                                    </p:anim>
                                    <p:anim calcmode="lin" valueType="num">
                                      <p:cBhvr>
                                        <p:cTn id="72" dur="1000" fill="hold"/>
                                        <p:tgtEl>
                                          <p:spTgt spid="17"/>
                                        </p:tgtEl>
                                        <p:attrNameLst>
                                          <p:attrName>ppt_y</p:attrName>
                                        </p:attrNameLst>
                                      </p:cBhvr>
                                      <p:tavLst>
                                        <p:tav tm="0">
                                          <p:val>
                                            <p:strVal val="#ppt_y-.1"/>
                                          </p:val>
                                        </p:tav>
                                        <p:tav tm="100000">
                                          <p:val>
                                            <p:strVal val="#ppt_y"/>
                                          </p:val>
                                        </p:tav>
                                      </p:tavLst>
                                    </p:anim>
                                  </p:childTnLst>
                                </p:cTn>
                              </p:par>
                            </p:childTnLst>
                          </p:cTn>
                        </p:par>
                        <p:par>
                          <p:cTn id="73" fill="hold">
                            <p:stCondLst>
                              <p:cond delay="8000"/>
                            </p:stCondLst>
                            <p:childTnLst>
                              <p:par>
                                <p:cTn id="74" presetID="42" presetClass="entr" presetSubtype="0" fill="hold" nodeType="after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1000"/>
                                        <p:tgtEl>
                                          <p:spTgt spid="7"/>
                                        </p:tgtEl>
                                      </p:cBhvr>
                                    </p:animEffect>
                                    <p:anim calcmode="lin" valueType="num">
                                      <p:cBhvr>
                                        <p:cTn id="77" dur="1000" fill="hold"/>
                                        <p:tgtEl>
                                          <p:spTgt spid="7"/>
                                        </p:tgtEl>
                                        <p:attrNameLst>
                                          <p:attrName>ppt_x</p:attrName>
                                        </p:attrNameLst>
                                      </p:cBhvr>
                                      <p:tavLst>
                                        <p:tav tm="0">
                                          <p:val>
                                            <p:strVal val="#ppt_x"/>
                                          </p:val>
                                        </p:tav>
                                        <p:tav tm="100000">
                                          <p:val>
                                            <p:strVal val="#ppt_x"/>
                                          </p:val>
                                        </p:tav>
                                      </p:tavLst>
                                    </p:anim>
                                    <p:anim calcmode="lin" valueType="num">
                                      <p:cBhvr>
                                        <p:cTn id="7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rdrop 3"/>
          <p:cNvSpPr/>
          <p:nvPr/>
        </p:nvSpPr>
        <p:spPr>
          <a:xfrm rot="16200000">
            <a:off x="53675" y="-53676"/>
            <a:ext cx="1825626" cy="193297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87" y="344085"/>
            <a:ext cx="1288202" cy="1146999"/>
          </a:xfrm>
          <a:prstGeom prst="rect">
            <a:avLst/>
          </a:prstGeom>
        </p:spPr>
      </p:pic>
      <p:sp>
        <p:nvSpPr>
          <p:cNvPr id="5" name="Title 4"/>
          <p:cNvSpPr>
            <a:spLocks noGrp="1"/>
          </p:cNvSpPr>
          <p:nvPr>
            <p:ph type="title"/>
          </p:nvPr>
        </p:nvSpPr>
        <p:spPr>
          <a:xfrm>
            <a:off x="1932976" y="3201019"/>
            <a:ext cx="7729330" cy="1325563"/>
          </a:xfrm>
        </p:spPr>
        <p:txBody>
          <a:bodyPr/>
          <a:lstStyle/>
          <a:p>
            <a:r>
              <a:rPr lang="en-US" dirty="0" smtClean="0">
                <a:latin typeface="Arial Rounded MT Bold" panose="020F0704030504030204" pitchFamily="34" charset="0"/>
              </a:rPr>
              <a:t>THANKS FOR LISTENING </a:t>
            </a:r>
            <a:endParaRPr lang="en-US" dirty="0">
              <a:latin typeface="Arial Rounded MT Bold" panose="020F0704030504030204" pitchFamily="34" charset="0"/>
            </a:endParaRPr>
          </a:p>
        </p:txBody>
      </p:sp>
      <p:sp>
        <p:nvSpPr>
          <p:cNvPr id="6" name="TextBox 5"/>
          <p:cNvSpPr txBox="1"/>
          <p:nvPr/>
        </p:nvSpPr>
        <p:spPr>
          <a:xfrm>
            <a:off x="4542181" y="4526582"/>
            <a:ext cx="2176669" cy="707886"/>
          </a:xfrm>
          <a:prstGeom prst="rect">
            <a:avLst/>
          </a:prstGeom>
          <a:noFill/>
        </p:spPr>
        <p:txBody>
          <a:bodyPr wrap="square" rtlCol="0">
            <a:spAutoFit/>
          </a:bodyPr>
          <a:lstStyle/>
          <a:p>
            <a:r>
              <a:rPr lang="en-US" sz="4000" dirty="0" smtClean="0"/>
              <a:t>THE END</a:t>
            </a:r>
            <a:endParaRPr lang="en-US" sz="4000" dirty="0"/>
          </a:p>
        </p:txBody>
      </p:sp>
      <p:sp>
        <p:nvSpPr>
          <p:cNvPr id="7" name="Rounded Rectangle 6"/>
          <p:cNvSpPr/>
          <p:nvPr/>
        </p:nvSpPr>
        <p:spPr>
          <a:xfrm>
            <a:off x="3682447" y="1930727"/>
            <a:ext cx="3896139" cy="9939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accent2">
                    <a:lumMod val="75000"/>
                  </a:schemeClr>
                </a:solidFill>
              </a:rPr>
              <a:t> BLUE</a:t>
            </a:r>
            <a:r>
              <a:rPr lang="en-US" sz="6000" b="1" dirty="0" smtClean="0">
                <a:solidFill>
                  <a:schemeClr val="accent2">
                    <a:lumMod val="75000"/>
                  </a:schemeClr>
                </a:solidFill>
              </a:rPr>
              <a:t>A</a:t>
            </a:r>
            <a:r>
              <a:rPr lang="en-US" sz="4800" b="1" dirty="0" smtClean="0">
                <a:solidFill>
                  <a:schemeClr val="accent2">
                    <a:lumMod val="75000"/>
                  </a:schemeClr>
                </a:solidFill>
              </a:rPr>
              <a:t>PRON</a:t>
            </a:r>
            <a:endParaRPr lang="en-US" sz="4800" b="1" dirty="0">
              <a:solidFill>
                <a:schemeClr val="accent2">
                  <a:lumMod val="75000"/>
                </a:schemeClr>
              </a:solidFill>
            </a:endParaRPr>
          </a:p>
        </p:txBody>
      </p:sp>
    </p:spTree>
    <p:extLst>
      <p:ext uri="{BB962C8B-B14F-4D97-AF65-F5344CB8AC3E}">
        <p14:creationId xmlns:p14="http://schemas.microsoft.com/office/powerpoint/2010/main" val="877936728"/>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80">
                                          <p:stCondLst>
                                            <p:cond delay="0"/>
                                          </p:stCondLst>
                                        </p:cTn>
                                        <p:tgtEl>
                                          <p:spTgt spid="27"/>
                                        </p:tgtEl>
                                      </p:cBhvr>
                                    </p:animEffect>
                                    <p:anim calcmode="lin" valueType="num">
                                      <p:cBhvr>
                                        <p:cTn id="2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9" dur="26">
                                          <p:stCondLst>
                                            <p:cond delay="650"/>
                                          </p:stCondLst>
                                        </p:cTn>
                                        <p:tgtEl>
                                          <p:spTgt spid="27"/>
                                        </p:tgtEl>
                                      </p:cBhvr>
                                      <p:to x="100000" y="60000"/>
                                    </p:animScale>
                                    <p:animScale>
                                      <p:cBhvr>
                                        <p:cTn id="30" dur="166" decel="50000">
                                          <p:stCondLst>
                                            <p:cond delay="676"/>
                                          </p:stCondLst>
                                        </p:cTn>
                                        <p:tgtEl>
                                          <p:spTgt spid="27"/>
                                        </p:tgtEl>
                                      </p:cBhvr>
                                      <p:to x="100000" y="100000"/>
                                    </p:animScale>
                                    <p:animScale>
                                      <p:cBhvr>
                                        <p:cTn id="31" dur="26">
                                          <p:stCondLst>
                                            <p:cond delay="1312"/>
                                          </p:stCondLst>
                                        </p:cTn>
                                        <p:tgtEl>
                                          <p:spTgt spid="27"/>
                                        </p:tgtEl>
                                      </p:cBhvr>
                                      <p:to x="100000" y="80000"/>
                                    </p:animScale>
                                    <p:animScale>
                                      <p:cBhvr>
                                        <p:cTn id="32" dur="166" decel="50000">
                                          <p:stCondLst>
                                            <p:cond delay="1338"/>
                                          </p:stCondLst>
                                        </p:cTn>
                                        <p:tgtEl>
                                          <p:spTgt spid="27"/>
                                        </p:tgtEl>
                                      </p:cBhvr>
                                      <p:to x="100000" y="100000"/>
                                    </p:animScale>
                                    <p:animScale>
                                      <p:cBhvr>
                                        <p:cTn id="33" dur="26">
                                          <p:stCondLst>
                                            <p:cond delay="1642"/>
                                          </p:stCondLst>
                                        </p:cTn>
                                        <p:tgtEl>
                                          <p:spTgt spid="27"/>
                                        </p:tgtEl>
                                      </p:cBhvr>
                                      <p:to x="100000" y="90000"/>
                                    </p:animScale>
                                    <p:animScale>
                                      <p:cBhvr>
                                        <p:cTn id="34" dur="166" decel="50000">
                                          <p:stCondLst>
                                            <p:cond delay="1668"/>
                                          </p:stCondLst>
                                        </p:cTn>
                                        <p:tgtEl>
                                          <p:spTgt spid="27"/>
                                        </p:tgtEl>
                                      </p:cBhvr>
                                      <p:to x="100000" y="100000"/>
                                    </p:animScale>
                                    <p:animScale>
                                      <p:cBhvr>
                                        <p:cTn id="35" dur="26">
                                          <p:stCondLst>
                                            <p:cond delay="1808"/>
                                          </p:stCondLst>
                                        </p:cTn>
                                        <p:tgtEl>
                                          <p:spTgt spid="27"/>
                                        </p:tgtEl>
                                      </p:cBhvr>
                                      <p:to x="100000" y="95000"/>
                                    </p:animScale>
                                    <p:animScale>
                                      <p:cBhvr>
                                        <p:cTn id="36" dur="166" decel="50000">
                                          <p:stCondLst>
                                            <p:cond delay="1834"/>
                                          </p:stCondLst>
                                        </p:cTn>
                                        <p:tgtEl>
                                          <p:spTgt spid="2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2000"/>
                                        <p:tgtEl>
                                          <p:spTgt spid="7"/>
                                        </p:tgtEl>
                                      </p:cBhvr>
                                    </p:animEffect>
                                    <p:anim calcmode="lin" valueType="num">
                                      <p:cBhvr>
                                        <p:cTn id="42" dur="2000" fill="hold"/>
                                        <p:tgtEl>
                                          <p:spTgt spid="7"/>
                                        </p:tgtEl>
                                        <p:attrNameLst>
                                          <p:attrName>ppt_w</p:attrName>
                                        </p:attrNameLst>
                                      </p:cBhvr>
                                      <p:tavLst>
                                        <p:tav tm="0" fmla="#ppt_w*sin(2.5*pi*$)">
                                          <p:val>
                                            <p:fltVal val="0"/>
                                          </p:val>
                                        </p:tav>
                                        <p:tav tm="100000">
                                          <p:val>
                                            <p:fltVal val="1"/>
                                          </p:val>
                                        </p:tav>
                                      </p:tavLst>
                                    </p:anim>
                                    <p:anim calcmode="lin" valueType="num">
                                      <p:cBhvr>
                                        <p:cTn id="43" dur="2000" fill="hold"/>
                                        <p:tgtEl>
                                          <p:spTgt spid="7"/>
                                        </p:tgtEl>
                                        <p:attrNameLst>
                                          <p:attrName>ppt_h</p:attrName>
                                        </p:attrNameLst>
                                      </p:cBhvr>
                                      <p:tavLst>
                                        <p:tav tm="0">
                                          <p:val>
                                            <p:strVal val="#ppt_h"/>
                                          </p:val>
                                        </p:tav>
                                        <p:tav tm="100000">
                                          <p:val>
                                            <p:strVal val="#ppt_h"/>
                                          </p:val>
                                        </p:tav>
                                      </p:tavLst>
                                    </p:anim>
                                  </p:childTnLst>
                                </p:cTn>
                              </p:par>
                            </p:childTnLst>
                          </p:cTn>
                        </p:par>
                        <p:par>
                          <p:cTn id="44" fill="hold">
                            <p:stCondLst>
                              <p:cond delay="2000"/>
                            </p:stCondLst>
                            <p:childTnLst>
                              <p:par>
                                <p:cTn id="45" presetID="42"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6" presetClass="emph" presetSubtype="0" fill="hold" grpId="0" nodeType="afterEffect">
                                  <p:stCondLst>
                                    <p:cond delay="0"/>
                                  </p:stCondLst>
                                  <p:childTnLst>
                                    <p:animScale>
                                      <p:cBhvr>
                                        <p:cTn id="52"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743</TotalTime>
  <Words>268</Words>
  <Application>Microsoft Office PowerPoint</Application>
  <PresentationFormat>Widescreen</PresentationFormat>
  <Paragraphs>30</Paragraphs>
  <Slides>6</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Angsana New</vt:lpstr>
      <vt:lpstr>Arial</vt:lpstr>
      <vt:lpstr>Arial Black</vt:lpstr>
      <vt:lpstr>Arial Rounded MT Bold</vt:lpstr>
      <vt:lpstr>Browallia New</vt:lpstr>
      <vt:lpstr>Calibri</vt:lpstr>
      <vt:lpstr>Calibri Light</vt:lpstr>
      <vt:lpstr>Söhne</vt:lpstr>
      <vt:lpstr>Office Theme</vt:lpstr>
      <vt:lpstr>BlueApron</vt:lpstr>
      <vt:lpstr>               Project members                                 ABOH WILFRIED                                                 LORATER NGWA </vt:lpstr>
      <vt:lpstr>PROBLEMS</vt:lpstr>
      <vt:lpstr>SOLUTIONS</vt:lpstr>
      <vt:lpstr>CONCLUSIONS</vt:lpstr>
      <vt:lpstr>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BlueApron</dc:title>
  <dc:creator>GENERAL STORES</dc:creator>
  <cp:lastModifiedBy>GENERAL STORES</cp:lastModifiedBy>
  <cp:revision>30</cp:revision>
  <dcterms:created xsi:type="dcterms:W3CDTF">2024-01-12T11:45:37Z</dcterms:created>
  <dcterms:modified xsi:type="dcterms:W3CDTF">2024-01-16T01:57:17Z</dcterms:modified>
</cp:coreProperties>
</file>